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  <p:sldMasterId id="2147483745" r:id="rId7"/>
    <p:sldMasterId id="2147483825" r:id="rId8"/>
    <p:sldMasterId id="2147483839" r:id="rId9"/>
    <p:sldMasterId id="2147483882" r:id="rId10"/>
    <p:sldMasterId id="2147483910" r:id="rId11"/>
  </p:sldMasterIdLst>
  <p:notesMasterIdLst>
    <p:notesMasterId r:id="rId29"/>
  </p:notesMasterIdLst>
  <p:sldIdLst>
    <p:sldId id="256" r:id="rId12"/>
    <p:sldId id="2076138402" r:id="rId13"/>
    <p:sldId id="2076138445" r:id="rId14"/>
    <p:sldId id="2076138446" r:id="rId15"/>
    <p:sldId id="2076138447" r:id="rId16"/>
    <p:sldId id="2076138404" r:id="rId17"/>
    <p:sldId id="2076138403" r:id="rId18"/>
    <p:sldId id="2076138405" r:id="rId19"/>
    <p:sldId id="2076138406" r:id="rId20"/>
    <p:sldId id="2076138407" r:id="rId21"/>
    <p:sldId id="2076138408" r:id="rId22"/>
    <p:sldId id="2076138409" r:id="rId23"/>
    <p:sldId id="2076138410" r:id="rId24"/>
    <p:sldId id="2076138411" r:id="rId25"/>
    <p:sldId id="2076138443" r:id="rId26"/>
    <p:sldId id="2076138444" r:id="rId27"/>
    <p:sldId id="207613844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DD53B-45E1-4C5D-9A86-5031282BD2AA}" v="105" dt="2021-08-02T17:38:22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48" autoAdjust="0"/>
  </p:normalViewPr>
  <p:slideViewPr>
    <p:cSldViewPr snapToGrid="0">
      <p:cViewPr varScale="1">
        <p:scale>
          <a:sx n="88" d="100"/>
          <a:sy n="88" d="100"/>
        </p:scale>
        <p:origin x="144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6-468A-BB23-F841013D1327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6-468A-BB23-F841013D13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6-468A-BB23-F841013D13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26-468A-BB23-F841013D13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26-468A-BB23-F841013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2-4166-A462-80259EB4D630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2-4166-A462-80259EB4D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2-4166-A462-80259EB4D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D2-4166-A462-80259EB4D6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D2-4166-A462-80259EB4D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8-4DEB-87A4-13B013CCA2E1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8-4DEB-87A4-13B013CCA2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A8-4DEB-87A4-13B013CCA2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A8-4DEB-87A4-13B013CCA2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A8-4DEB-87A4-13B013CC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FD9-870C-D6C0D88D2B23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FD9-870C-D6C0D88D2B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9-4FD9-870C-D6C0D88D2B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A9-4FD9-870C-D6C0D88D2B2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A9-4FD9-870C-D6C0D88D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CF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9-4239-AB69-9A98A627C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88D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9-4239-AB69-9A98A627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76993728"/>
        <c:axId val="-676991952"/>
      </c:barChart>
      <c:catAx>
        <c:axId val="-67699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6991952"/>
        <c:crosses val="autoZero"/>
        <c:auto val="1"/>
        <c:lblAlgn val="ctr"/>
        <c:lblOffset val="100"/>
        <c:noMultiLvlLbl val="0"/>
      </c:catAx>
      <c:valAx>
        <c:axId val="-67699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699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689DA-E436-4BEC-A701-617FD33248B0}" type="datetimeFigureOut">
              <a:rPr lang="es-MX" smtClean="0"/>
              <a:t>02/08/2021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69525-1AF7-491E-88B2-7CA526150C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825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sql-database/sql-database-scale-resources" TargetMode="External"/><Relationship Id="rId3" Type="http://schemas.openxmlformats.org/officeDocument/2006/relationships/hyperlink" Target="https://docs.microsoft.com/en-us/azure/sql-database/sql-database-business-continuity" TargetMode="External"/><Relationship Id="rId7" Type="http://schemas.openxmlformats.org/officeDocument/2006/relationships/hyperlink" Target="https://docs.microsoft.com/en-us/azure/sql-database/sql-database-geo-replication-overview" TargetMode="External"/><Relationship Id="rId12" Type="http://schemas.openxmlformats.org/officeDocument/2006/relationships/hyperlink" Target="https://docs.microsoft.com/en-us/azure/sql-database/sql-database-intelligent-insight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en-us/azure/sql-database/sql-database-long-term-retention" TargetMode="External"/><Relationship Id="rId11" Type="http://schemas.openxmlformats.org/officeDocument/2006/relationships/hyperlink" Target="https://docs.microsoft.com/en-us/azure/log-analytics/log-analytics-azure-sql" TargetMode="External"/><Relationship Id="rId5" Type="http://schemas.openxmlformats.org/officeDocument/2006/relationships/hyperlink" Target="https://docs.microsoft.com/en-us/azure/sql-database/sql-database-automated-backups" TargetMode="External"/><Relationship Id="rId10" Type="http://schemas.openxmlformats.org/officeDocument/2006/relationships/hyperlink" Target="https://docs.microsoft.com/en-us/azure/sql-database/sql-database-automatic-tuning" TargetMode="External"/><Relationship Id="rId4" Type="http://schemas.openxmlformats.org/officeDocument/2006/relationships/hyperlink" Target="https://docs.microsoft.com/en-us/azure/sql-database/sql-database-high-availability" TargetMode="External"/><Relationship Id="rId9" Type="http://schemas.openxmlformats.org/officeDocument/2006/relationships/hyperlink" Target="https://docs.microsoft.com/en-us/azure/sql-database/sql-database-security-index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69525-1AF7-491E-88B2-7CA526150C1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972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8/2/2021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14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8/2/2021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51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8/2/2021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82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err="1"/>
              <a:t>sobre</a:t>
            </a:r>
            <a:r>
              <a:rPr lang="en-US" dirty="0"/>
              <a:t> Azure VM (IaaS) </a:t>
            </a:r>
            <a:r>
              <a:rPr lang="en-US" dirty="0" err="1"/>
              <a:t>nos</a:t>
            </a:r>
            <a:r>
              <a:rPr lang="en-US" dirty="0"/>
              <a:t> da la </a:t>
            </a:r>
            <a:r>
              <a:rPr lang="en-US" dirty="0" err="1"/>
              <a:t>opcion</a:t>
            </a:r>
            <a:r>
              <a:rPr lang="en-US" dirty="0"/>
              <a:t> de </a:t>
            </a:r>
            <a:r>
              <a:rPr lang="en-US" dirty="0" err="1"/>
              <a:t>elejir</a:t>
            </a:r>
            <a:r>
              <a:rPr lang="en-US" dirty="0"/>
              <a:t> , </a:t>
            </a:r>
            <a:r>
              <a:rPr lang="en-US" dirty="0" err="1"/>
              <a:t>provicionar</a:t>
            </a:r>
            <a:r>
              <a:rPr lang="en-US" dirty="0"/>
              <a:t> y </a:t>
            </a:r>
            <a:r>
              <a:rPr lang="en-US" dirty="0" err="1"/>
              <a:t>administrar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VM con un OS a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eleccion</a:t>
            </a:r>
            <a:r>
              <a:rPr lang="en-US" dirty="0"/>
              <a:t> y </a:t>
            </a:r>
            <a:r>
              <a:rPr lang="en-US" dirty="0" err="1"/>
              <a:t>correr</a:t>
            </a:r>
            <a:r>
              <a:rPr lang="en-US" dirty="0"/>
              <a:t> la version de SQL Server On-Premise </a:t>
            </a:r>
          </a:p>
          <a:p>
            <a:endParaRPr lang="en-US" dirty="0"/>
          </a:p>
          <a:p>
            <a:r>
              <a:rPr lang="en-US" dirty="0"/>
              <a:t>Azure SQL Database -&gt; Base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manejada</a:t>
            </a:r>
            <a:r>
              <a:rPr lang="en-US" dirty="0"/>
              <a:t> (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disponibilidad</a:t>
            </a:r>
            <a:r>
              <a:rPr lang="en-US" dirty="0"/>
              <a:t> 99.99%, Threat Detention, </a:t>
            </a:r>
            <a:r>
              <a:rPr lang="en-US" dirty="0" err="1"/>
              <a:t>Inteligente</a:t>
            </a:r>
            <a:r>
              <a:rPr lang="en-US" dirty="0"/>
              <a:t>, Hasta 4 TB , Elastic Scale, </a:t>
            </a:r>
            <a:r>
              <a:rPr lang="en-US" dirty="0" err="1"/>
              <a:t>Medida</a:t>
            </a:r>
            <a:r>
              <a:rPr lang="en-US" dirty="0"/>
              <a:t> via DTU, Geo- </a:t>
            </a:r>
            <a:r>
              <a:rPr lang="en-US" dirty="0" err="1"/>
              <a:t>Replicada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SQL Database Managed Instance -&gt; nuevo </a:t>
            </a:r>
            <a:r>
              <a:rPr lang="en-US" dirty="0" err="1"/>
              <a:t>sabor</a:t>
            </a:r>
            <a:r>
              <a:rPr lang="en-US" dirty="0"/>
              <a:t> de PaaS, con </a:t>
            </a:r>
            <a:r>
              <a:rPr lang="en-US" dirty="0" err="1"/>
              <a:t>casi</a:t>
            </a:r>
            <a:r>
              <a:rPr lang="en-US" dirty="0"/>
              <a:t> 100% de </a:t>
            </a:r>
            <a:r>
              <a:rPr lang="en-US" dirty="0" err="1"/>
              <a:t>compatilidad</a:t>
            </a:r>
            <a:r>
              <a:rPr lang="en-US" dirty="0"/>
              <a:t> con la version On-Premise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F80E2B-B978-4B3B-B24B-28D259BA0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5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>
                <a:hlinkClick r:id="rId3" tooltip="https://docs.microsoft.com/en-us/azure/sql-database/sql-database-business-continuity"/>
              </a:rPr>
              <a:t>Business continuity</a:t>
            </a:r>
            <a:r>
              <a:rPr lang="en-US"/>
              <a:t> enables your business to continue operating in the face of disruption, particularly to its computing infrastructure.</a:t>
            </a:r>
          </a:p>
          <a:p>
            <a:pPr lvl="0"/>
            <a:r>
              <a:rPr lang="en-US">
                <a:hlinkClick r:id="rId4" tooltip="https://docs.microsoft.com/en-us/azure/sql-database/sql-database-high-availability"/>
              </a:rPr>
              <a:t>High availability</a:t>
            </a:r>
            <a:r>
              <a:rPr lang="en-US"/>
              <a:t> of Azure SQL Database guarantees your databases are up and running 99.99% of the time, no need to worry about maintenance/downtimes.</a:t>
            </a:r>
          </a:p>
          <a:p>
            <a:pPr rtl="0" eaLnBrk="1" fontAlgn="ctr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read replicas - GP</a:t>
            </a:r>
          </a:p>
          <a:p>
            <a:pPr rtl="0" eaLnBrk="1" fontAlgn="ctr" latinLnBrk="0" hangingPunct="1"/>
            <a:r>
              <a:rPr lang="it-IT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replicas, 1 read-scale replica, zone-redundant HA - BC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read/write replica + up to 4 read replicas - HS</a:t>
            </a:r>
          </a:p>
          <a:p>
            <a:pPr lvl="0"/>
            <a:endParaRPr lang="en-US"/>
          </a:p>
          <a:p>
            <a:pPr lvl="0"/>
            <a:r>
              <a:rPr lang="en-US">
                <a:hlinkClick r:id="rId5" tooltip="https://docs.microsoft.com/en-us/azure/sql-database/sql-database-automated-backups"/>
              </a:rPr>
              <a:t>Automated backups</a:t>
            </a:r>
            <a:r>
              <a:rPr lang="en-US"/>
              <a:t> are created and use Azure read-access geo-redundant storage (RA-GRS) to provide geo-redundancy.</a:t>
            </a:r>
          </a:p>
          <a:p>
            <a:pPr lvl="0"/>
            <a:r>
              <a:rPr lang="en-US"/>
              <a:t>Also Point in Time restore</a:t>
            </a:r>
          </a:p>
          <a:p>
            <a:pPr lvl="0"/>
            <a:r>
              <a:rPr lang="en-US">
                <a:hlinkClick r:id="rId6" tooltip="https://docs.microsoft.com/en-us/azure/sql-database/sql-database-long-term-retention"/>
              </a:rPr>
              <a:t>Long term backup retention</a:t>
            </a:r>
            <a:r>
              <a:rPr lang="en-US"/>
              <a:t> enables you to store specific full databases for up to 10 years.</a:t>
            </a:r>
          </a:p>
          <a:p>
            <a:pPr lvl="0"/>
            <a:endParaRPr lang="en-US"/>
          </a:p>
          <a:p>
            <a:pPr lvl="0"/>
            <a:r>
              <a:rPr lang="en-US">
                <a:hlinkClick r:id="rId7" tooltip="https://docs.microsoft.com/en-us/azure/sql-database/sql-database-geo-replication-overview"/>
              </a:rPr>
              <a:t>Geo-replication</a:t>
            </a:r>
            <a:r>
              <a:rPr lang="en-US"/>
              <a:t> by creating readable replicas of your database in the same or different data center (region). You can manually failover to readable replicas</a:t>
            </a:r>
          </a:p>
          <a:p>
            <a:pPr lvl="0"/>
            <a:r>
              <a:rPr lang="en-US"/>
              <a:t>Also Auto-failover groups allows an application to recover in case of a data center outage</a:t>
            </a:r>
          </a:p>
          <a:p>
            <a:pPr lvl="0"/>
            <a:endParaRPr lang="en-US"/>
          </a:p>
          <a:p>
            <a:pPr lvl="0">
              <a:buFont typeface="Arial" panose="020B0604020202020204" pitchFamily="34" charset="0"/>
              <a:buChar char="•"/>
            </a:pPr>
            <a:r>
              <a:rPr lang="en-US">
                <a:hlinkClick r:id="rId8" tooltip="https://docs.microsoft.com/en-us/azure/sql-database/sql-database-scale-resources"/>
              </a:rPr>
              <a:t>Scale</a:t>
            </a:r>
            <a:r>
              <a:rPr lang="en-US"/>
              <a:t> by easily adding more resources (CPU, memory, storage) without long provisioning.</a:t>
            </a:r>
          </a:p>
          <a:p>
            <a:pPr lvl="0"/>
            <a:r>
              <a:rPr lang="en-US">
                <a:hlinkClick r:id="rId9" tooltip="https://docs.microsoft.com/en-us/azure/sql-database/sql-database-security-index"/>
              </a:rPr>
              <a:t>Advanced security</a:t>
            </a:r>
            <a:r>
              <a:rPr lang="en-US"/>
              <a:t> detects threats and vulnerabilities in your databases and enables you to secure your data.</a:t>
            </a:r>
          </a:p>
          <a:p>
            <a:pPr lvl="0"/>
            <a:r>
              <a:rPr lang="en-US">
                <a:hlinkClick r:id="rId10" tooltip="https://docs.microsoft.com/en-us/azure/sql-database/sql-database-automatic-tuning"/>
              </a:rPr>
              <a:t>Automatic tuning</a:t>
            </a:r>
            <a:r>
              <a:rPr lang="en-US"/>
              <a:t> analyzes your workload and provides you the recommendations that can optimize performance of your applications by adding indexes, removing unused indexes, and automatically fixing the query plan issues.</a:t>
            </a:r>
          </a:p>
          <a:p>
            <a:pPr lvl="0"/>
            <a:r>
              <a:rPr lang="en-US">
                <a:hlinkClick r:id="rId11" tooltip="https://docs.microsoft.com/en-us/azure/log-analytics/log-analytics-azure-sql"/>
              </a:rPr>
              <a:t>Built-in monitoring</a:t>
            </a:r>
            <a:r>
              <a:rPr lang="en-US"/>
              <a:t> capabilities enable you to get the insights into performance of your databases and workload, and troubleshoot the performance issues.</a:t>
            </a:r>
          </a:p>
          <a:p>
            <a:pPr lvl="0"/>
            <a:r>
              <a:rPr lang="en-US">
                <a:hlinkClick r:id="rId12" tooltip="https://docs.microsoft.com/en-us/azure/sql-database/sql-database-intelligent-insights"/>
              </a:rPr>
              <a:t>Built-in intelligence</a:t>
            </a:r>
            <a:r>
              <a:rPr lang="en-US"/>
              <a:t> automatically identifies the potential issues in your workload and provides you the recommendations that can help you to fix the problems.</a:t>
            </a:r>
          </a:p>
          <a:p>
            <a:pPr lvl="0"/>
            <a:endParaRPr lang="en-US"/>
          </a:p>
          <a:p>
            <a:pPr lvl="0"/>
            <a:r>
              <a:rPr lang="en-US" err="1"/>
              <a:t>Versionless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Azure SQL Database and Managed Instance are </a:t>
            </a:r>
            <a:r>
              <a:rPr lang="en-US" sz="900" i="1" err="1"/>
              <a:t>versionless</a:t>
            </a:r>
            <a:endParaRPr lang="en-US" sz="900" i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Our “main branch” powers SQL Server, Azure SQL Database, and Managed Instance.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Microsoft consistently updates SQL Server instances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@@VERSION does not align with SQL Server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Fixes and feature updates not controlled by 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But…</a:t>
            </a:r>
            <a:r>
              <a:rPr lang="en-US" sz="900" b="1" i="1"/>
              <a:t>worry-free patching for both underlying OS and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Updates are rolled out in “trains”.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New features can be whitelisted to specific customers (aka Private Preview)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Public Preview is typically available to all but limited support and discount pricing (if applicable)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All fixes in SQL Server eventually show up in Azure but timing may be different from CU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Not all fixes in Azure make it into a CU for SQL Server (but typically next major release)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Some fixes are specific to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/>
              <a:t>Follow these links to see new features, major fixes, and feature updates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8/2/2021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74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8/2/2021 3:34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1B6C1-2293-4028-A977-1AAE3A7A6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SQL Database Managed Instance </a:t>
            </a:r>
            <a:r>
              <a:rPr lang="en-US" dirty="0" err="1"/>
              <a:t>tendremos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Independizarnos</a:t>
            </a:r>
            <a:r>
              <a:rPr lang="en-US" dirty="0"/>
              <a:t> del 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compra</a:t>
            </a:r>
            <a:r>
              <a:rPr lang="en-US" dirty="0"/>
              <a:t> e </a:t>
            </a:r>
            <a:r>
              <a:rPr lang="en-US" dirty="0" err="1"/>
              <a:t>instalacion</a:t>
            </a:r>
            <a:r>
              <a:rPr lang="en-US" dirty="0"/>
              <a:t> del Hardware</a:t>
            </a:r>
          </a:p>
          <a:p>
            <a:r>
              <a:rPr lang="en-US" dirty="0" err="1"/>
              <a:t>Datos</a:t>
            </a:r>
            <a:r>
              <a:rPr lang="en-US" dirty="0"/>
              <a:t> y Backups </a:t>
            </a:r>
            <a:r>
              <a:rPr lang="en-US" dirty="0" err="1"/>
              <a:t>automatizados</a:t>
            </a:r>
            <a:r>
              <a:rPr lang="en-US" dirty="0"/>
              <a:t> y </a:t>
            </a:r>
            <a:r>
              <a:rPr lang="en-US" dirty="0" err="1"/>
              <a:t>protegidos</a:t>
            </a:r>
            <a:endParaRPr lang="en-US" dirty="0"/>
          </a:p>
          <a:p>
            <a:r>
              <a:rPr lang="en-US" dirty="0" err="1"/>
              <a:t>Impemetacion</a:t>
            </a:r>
            <a:r>
              <a:rPr lang="en-US" dirty="0"/>
              <a:t> automatic de HA y DR</a:t>
            </a:r>
          </a:p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seguros</a:t>
            </a:r>
            <a:r>
              <a:rPr lang="en-US" dirty="0"/>
              <a:t> (Threat Detention)</a:t>
            </a:r>
          </a:p>
          <a:p>
            <a:r>
              <a:rPr lang="en-US" dirty="0"/>
              <a:t>Performance </a:t>
            </a:r>
            <a:r>
              <a:rPr lang="en-US" dirty="0" err="1"/>
              <a:t>predecible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8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Servicion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69ABA-8075-4006-BE1B-4BCC628474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68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8/2/2021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69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8/2/2021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02E4DA2-EFE2-6F4F-BB83-4B617BF56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22"/>
            <a:ext cx="10515600" cy="883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AFA339-706E-8443-9477-E99107A37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9250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250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36" y="476054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251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BA78-CAB0-47DB-BE36-EC2406EC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F34C-089A-485C-AA2A-700F5B568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A80BB-C9D6-476A-A814-55D6F1602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1F091-0BB5-4017-8185-805062EE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7516F-47E2-48D3-A280-536E7E5F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66997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52E5-D715-42B2-B0A8-3D5C4AF2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7D10A-78DD-4327-A9F0-AC753B4CD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BACCB-C561-4C04-A872-FBAD41DE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4CB15-9104-47D4-A4CC-1DE43EAF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0BD61-823F-462B-8A9E-E35FAC18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35522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25A8-B4E7-4C39-BC4D-AFC41AD7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89C1-7B85-42F5-9583-6BA23AA25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BEE99-296B-45FA-BE38-073317653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2AEFD-DE8E-41A1-8441-CD19B049E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38A19-C6B5-4E38-8F4A-5A2464FD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41076-648A-4B87-8DBF-6D76C447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086358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4309-4DE5-460E-8349-0287A1B2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0FAED-33B9-4395-B325-19303F7A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B1EB2-3FB1-47B4-BAEC-5E59F69D9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2B5D2-2158-4C14-A19B-A5E143A34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7C74A-DBA3-4ACD-9AB8-9E79B4519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55795-E0A0-4BA5-B389-4EAC1617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D8E51C-3DBA-41C2-8452-037041F8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29835-DADB-464E-A453-31228DF6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17568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2F95-D487-47D1-A8EB-5EE11FD6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E2FCE-18AE-4131-BC56-BCC8A83A7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1E714-BBAB-494A-BB38-1E045933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D6398-08D1-4550-A251-4506E5BE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46132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7C6F2-18BF-4102-87F4-3D861ED6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A27A4-B8E2-4CE3-8C21-02996961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4A07D-B559-41C8-98FA-A886F77C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72980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6124-B143-4AC2-9217-1033AE44D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02D03-AB23-4C6E-8576-ED70E0DB2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C3408-1EB1-40C0-BF95-1E0A731E6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76447-7F37-4411-B3ED-9D5B1C0D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8118D-2466-4558-8761-670E7290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3B49F-C718-4170-8EB9-BA1E83C5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95632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8179-3730-4B5D-ABD0-AA5D13D7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5863-C309-444A-B50A-49B8C07B7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41786-AB77-4D62-9326-0985BE629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48CE0-A683-4933-BCC7-E319B643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E7925-678A-4DE0-A6E8-2B6E2668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D5B75-A235-432F-BCFB-6ECE646C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9015735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9A6C-E320-416F-9FEE-AE841AE7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BE65C-8B45-4180-BAFA-57FF98469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8A7F8-876E-426D-8039-B787AF4D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B8BCA-808D-4A52-9748-4A08D14F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91657-1C86-4F49-B7D0-8C6E6DA0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87189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651AB0-5D0E-4E3A-ADDD-5C138F26A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36987-E765-4E34-A2B5-C78720547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B2917-2658-43A8-A18B-7AC57455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0ECD8-0F67-4EB7-A376-F3BBFB95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540A0-984A-45CE-B92C-B3499745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9752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629243"/>
            <a:ext cx="8964185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199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218114" y="4962878"/>
            <a:ext cx="5697537" cy="390525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32"/>
          <p:cNvSpPr>
            <a:spLocks noGrp="1"/>
          </p:cNvSpPr>
          <p:nvPr>
            <p:ph type="body" sz="quarter" idx="15"/>
          </p:nvPr>
        </p:nvSpPr>
        <p:spPr>
          <a:xfrm>
            <a:off x="5218114" y="5353600"/>
            <a:ext cx="5697537" cy="720219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8904" y="1014185"/>
            <a:ext cx="5737253" cy="664889"/>
          </a:xfrm>
        </p:spPr>
        <p:txBody>
          <a:bodyPr/>
          <a:lstStyle/>
          <a:p>
            <a:r>
              <a:rPr lang="en-US" dirty="0"/>
              <a:t>[Speaker]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20965" y="4065755"/>
            <a:ext cx="353832" cy="353832"/>
            <a:chOff x="6351804" y="5146675"/>
            <a:chExt cx="353832" cy="353832"/>
          </a:xfrm>
        </p:grpSpPr>
        <p:sp>
          <p:nvSpPr>
            <p:cNvPr id="8" name="Freeform 79"/>
            <p:cNvSpPr>
              <a:spLocks/>
            </p:cNvSpPr>
            <p:nvPr/>
          </p:nvSpPr>
          <p:spPr bwMode="auto">
            <a:xfrm>
              <a:off x="6490692" y="5241925"/>
              <a:ext cx="76056" cy="161920"/>
            </a:xfrm>
            <a:custGeom>
              <a:avLst/>
              <a:gdLst>
                <a:gd name="T0" fmla="*/ 30 w 30"/>
                <a:gd name="T1" fmla="*/ 22 h 64"/>
                <a:gd name="T2" fmla="*/ 19 w 30"/>
                <a:gd name="T3" fmla="*/ 22 h 64"/>
                <a:gd name="T4" fmla="*/ 19 w 30"/>
                <a:gd name="T5" fmla="*/ 14 h 64"/>
                <a:gd name="T6" fmla="*/ 23 w 30"/>
                <a:gd name="T7" fmla="*/ 11 h 64"/>
                <a:gd name="T8" fmla="*/ 30 w 30"/>
                <a:gd name="T9" fmla="*/ 11 h 64"/>
                <a:gd name="T10" fmla="*/ 30 w 30"/>
                <a:gd name="T11" fmla="*/ 0 h 64"/>
                <a:gd name="T12" fmla="*/ 22 w 30"/>
                <a:gd name="T13" fmla="*/ 0 h 64"/>
                <a:gd name="T14" fmla="*/ 8 w 30"/>
                <a:gd name="T15" fmla="*/ 13 h 64"/>
                <a:gd name="T16" fmla="*/ 8 w 30"/>
                <a:gd name="T17" fmla="*/ 22 h 64"/>
                <a:gd name="T18" fmla="*/ 0 w 30"/>
                <a:gd name="T19" fmla="*/ 22 h 64"/>
                <a:gd name="T20" fmla="*/ 0 w 30"/>
                <a:gd name="T21" fmla="*/ 34 h 64"/>
                <a:gd name="T22" fmla="*/ 8 w 30"/>
                <a:gd name="T23" fmla="*/ 34 h 64"/>
                <a:gd name="T24" fmla="*/ 8 w 30"/>
                <a:gd name="T25" fmla="*/ 64 h 64"/>
                <a:gd name="T26" fmla="*/ 19 w 30"/>
                <a:gd name="T27" fmla="*/ 64 h 64"/>
                <a:gd name="T28" fmla="*/ 19 w 30"/>
                <a:gd name="T29" fmla="*/ 34 h 64"/>
                <a:gd name="T30" fmla="*/ 28 w 30"/>
                <a:gd name="T31" fmla="*/ 34 h 64"/>
                <a:gd name="T32" fmla="*/ 30 w 30"/>
                <a:gd name="T3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4">
                  <a:moveTo>
                    <a:pt x="30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2" y="11"/>
                    <a:pt x="23" y="11"/>
                  </a:cubicBezTo>
                  <a:cubicBezTo>
                    <a:pt x="24" y="11"/>
                    <a:pt x="3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8" y="8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48"/>
                    <a:pt x="8" y="64"/>
                    <a:pt x="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48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30" y="2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1351">
                <a:latin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5180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965" y="4760173"/>
            <a:ext cx="353832" cy="353832"/>
            <a:chOff x="5748554" y="5146675"/>
            <a:chExt cx="353832" cy="353832"/>
          </a:xfrm>
        </p:grpSpPr>
        <p:sp>
          <p:nvSpPr>
            <p:cNvPr id="11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 sz="1351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0965" y="5440724"/>
            <a:ext cx="353832" cy="353832"/>
            <a:chOff x="6866055" y="5146675"/>
            <a:chExt cx="353832" cy="353832"/>
          </a:xfrm>
        </p:grpSpPr>
        <p:sp>
          <p:nvSpPr>
            <p:cNvPr id="14" name="Rounded Rectangle 13"/>
            <p:cNvSpPr/>
            <p:nvPr/>
          </p:nvSpPr>
          <p:spPr>
            <a:xfrm>
              <a:off x="6866055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5" name="Group 1216"/>
            <p:cNvGrpSpPr>
              <a:grpSpLocks/>
            </p:cNvGrpSpPr>
            <p:nvPr/>
          </p:nvGrpSpPr>
          <p:grpSpPr bwMode="auto">
            <a:xfrm>
              <a:off x="6985002" y="5246689"/>
              <a:ext cx="126998" cy="126996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16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1351"/>
              </a:p>
            </p:txBody>
          </p:sp>
          <p:sp>
            <p:nvSpPr>
              <p:cNvPr id="17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sz="1351"/>
              </a:p>
            </p:txBody>
          </p:sp>
          <p:sp>
            <p:nvSpPr>
              <p:cNvPr id="18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1"/>
              </a:p>
            </p:txBody>
          </p:sp>
        </p:grpSp>
      </p:grpSp>
      <p:cxnSp>
        <p:nvCxnSpPr>
          <p:cNvPr id="19" name="Straight Connector 18"/>
          <p:cNvCxnSpPr/>
          <p:nvPr/>
        </p:nvCxnSpPr>
        <p:spPr>
          <a:xfrm>
            <a:off x="4325229" y="629292"/>
            <a:ext cx="0" cy="5630107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5218114" y="2222979"/>
            <a:ext cx="5697537" cy="390525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1"/>
          </p:nvPr>
        </p:nvSpPr>
        <p:spPr>
          <a:xfrm>
            <a:off x="5218114" y="2613701"/>
            <a:ext cx="5697537" cy="720219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5218114" y="3588276"/>
            <a:ext cx="5697537" cy="390525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3"/>
          </p:nvPr>
        </p:nvSpPr>
        <p:spPr>
          <a:xfrm>
            <a:off x="5218114" y="3978999"/>
            <a:ext cx="5697537" cy="720219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723901" y="963613"/>
            <a:ext cx="2671763" cy="26717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 hasCustomPrompt="1"/>
          </p:nvPr>
        </p:nvSpPr>
        <p:spPr>
          <a:xfrm>
            <a:off x="1236663" y="4065589"/>
            <a:ext cx="2159000" cy="354012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 err="1"/>
              <a:t>url</a:t>
            </a:r>
            <a:endParaRPr lang="en-US" dirty="0"/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18" hasCustomPrompt="1"/>
          </p:nvPr>
        </p:nvSpPr>
        <p:spPr>
          <a:xfrm>
            <a:off x="1236663" y="4760174"/>
            <a:ext cx="2159000" cy="354012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 err="1"/>
              <a:t>url</a:t>
            </a:r>
            <a:endParaRPr lang="en-US" dirty="0"/>
          </a:p>
        </p:txBody>
      </p:sp>
      <p:sp>
        <p:nvSpPr>
          <p:cNvPr id="44" name="Text Placeholder 41"/>
          <p:cNvSpPr>
            <a:spLocks noGrp="1"/>
          </p:cNvSpPr>
          <p:nvPr>
            <p:ph type="body" sz="quarter" idx="19" hasCustomPrompt="1"/>
          </p:nvPr>
        </p:nvSpPr>
        <p:spPr>
          <a:xfrm>
            <a:off x="1236663" y="5432471"/>
            <a:ext cx="2159000" cy="354012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 err="1"/>
              <a:t>url</a:t>
            </a:r>
            <a:endParaRPr lang="en-US" dirty="0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4325229" y="629292"/>
            <a:ext cx="0" cy="5630107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26210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03252" y="1061546"/>
            <a:ext cx="10989733" cy="56020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252" y="1"/>
            <a:ext cx="10989733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0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7785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7DDA-8EE3-48B6-A3DB-10A2F160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711975"/>
          </a:xfrm>
        </p:spPr>
        <p:txBody>
          <a:bodyPr/>
          <a:lstStyle>
            <a:lvl1pPr algn="ctr">
              <a:defRPr lang="en-US" sz="2800" b="0" kern="1200" cap="all" spc="4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2075368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489639"/>
          </a:xfrm>
        </p:spPr>
        <p:txBody>
          <a:bodyPr/>
          <a:lstStyle>
            <a:lvl1pPr>
              <a:spcBef>
                <a:spcPts val="1000"/>
              </a:spcBef>
              <a:defRPr sz="2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295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5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9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5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6" y="1774043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6" y="2344111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5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5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5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6" y="63839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6" y="633907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5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7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5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6" y="5194451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6" y="5764519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5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3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5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6" y="3484247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6" y="4054315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5" tIns="146284" rIns="182855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30409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5079" cy="189248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2" indent="0">
              <a:buNone/>
              <a:defRPr/>
            </a:lvl2pPr>
            <a:lvl3pPr marL="448182" indent="0">
              <a:buNone/>
              <a:defRPr/>
            </a:lvl3pPr>
            <a:lvl4pPr marL="672274" indent="0">
              <a:buNone/>
              <a:defRPr/>
            </a:lvl4pPr>
            <a:lvl5pPr marL="89636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9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45723" rIns="45723" bIns="457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1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7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9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6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7645"/>
            <a:ext cx="5378548" cy="20263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47" indent="0">
              <a:buFont typeface="Wingdings" panose="05000000000000000000" pitchFamily="2" charset="2"/>
              <a:buNone/>
              <a:defRPr sz="2353" b="0"/>
            </a:lvl2pPr>
            <a:lvl3pPr marL="441957" indent="0">
              <a:buFont typeface="Wingdings" panose="05000000000000000000" pitchFamily="2" charset="2"/>
              <a:buNone/>
              <a:tabLst/>
              <a:defRPr sz="2157" b="0"/>
            </a:lvl3pPr>
            <a:lvl4pPr marL="639592" indent="0">
              <a:buFont typeface="Wingdings" panose="05000000000000000000" pitchFamily="2" charset="2"/>
              <a:buNone/>
              <a:defRPr sz="2157" b="0"/>
            </a:lvl4pPr>
            <a:lvl5pPr marL="83723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6"/>
            <a:ext cx="5378548" cy="23372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47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57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592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3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05" marR="0" lvl="0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05" marR="0" lvl="1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05" marR="0" lvl="2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05" marR="0" lvl="3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05" marR="0" lvl="4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0946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724"/>
          <a:stretch/>
        </p:blipFill>
        <p:spPr>
          <a:xfrm flipH="1">
            <a:off x="4058653" y="0"/>
            <a:ext cx="8133347" cy="6854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0" y="0"/>
            <a:ext cx="11790947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629243"/>
            <a:ext cx="6644844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331073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89248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03356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11655078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56794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57200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57200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7200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7200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188720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188720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188720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188720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188720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90916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6090916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6090916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6090916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9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6090916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6822436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6822436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6822436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6822436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6822436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95195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436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320416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18859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919282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5"/>
            <a:ext cx="5493355" cy="946926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7683" y="2926751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8" name="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84086" y="2993139"/>
            <a:ext cx="502920" cy="32040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7683" y="3841150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7683" y="4742103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2" name="binary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4522" y="3896381"/>
            <a:ext cx="365760" cy="31583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_3">
            <a:extLst>
              <a:ext uri="{FF2B5EF4-FFF2-40B4-BE49-F238E27FC236}">
                <a16:creationId xmlns:a16="http://schemas.microsoft.com/office/drawing/2014/main" id="{9156286E-D693-4AE0-90E2-A212223D33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4787220"/>
            <a:ext cx="509767" cy="36576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1" name="Rectangle 20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87538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62900" y="1233801"/>
            <a:ext cx="11236042" cy="4938399"/>
            <a:chOff x="462899" y="1206907"/>
            <a:chExt cx="11370513" cy="4939901"/>
          </a:xfrm>
        </p:grpSpPr>
        <p:sp>
          <p:nvSpPr>
            <p:cNvPr id="15" name="Hexagon 14"/>
            <p:cNvSpPr/>
            <p:nvPr userDrawn="1"/>
          </p:nvSpPr>
          <p:spPr bwMode="auto">
            <a:xfrm>
              <a:off x="462899" y="2215436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Hexagon 15"/>
            <p:cNvSpPr/>
            <p:nvPr userDrawn="1"/>
          </p:nvSpPr>
          <p:spPr bwMode="auto">
            <a:xfrm>
              <a:off x="2298790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 userDrawn="1"/>
          </p:nvSpPr>
          <p:spPr bwMode="auto">
            <a:xfrm>
              <a:off x="411427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 userDrawn="1"/>
          </p:nvSpPr>
          <p:spPr bwMode="auto">
            <a:xfrm>
              <a:off x="593672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 userDrawn="1"/>
          </p:nvSpPr>
          <p:spPr bwMode="auto">
            <a:xfrm>
              <a:off x="775916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 userDrawn="1"/>
          </p:nvSpPr>
          <p:spPr bwMode="auto">
            <a:xfrm>
              <a:off x="958161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/>
            <p:nvPr userDrawn="1"/>
          </p:nvSpPr>
          <p:spPr bwMode="auto">
            <a:xfrm>
              <a:off x="2291699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Hexagon 29"/>
            <p:cNvSpPr/>
            <p:nvPr userDrawn="1"/>
          </p:nvSpPr>
          <p:spPr bwMode="auto">
            <a:xfrm>
              <a:off x="41070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/>
            <p:nvPr userDrawn="1"/>
          </p:nvSpPr>
          <p:spPr bwMode="auto">
            <a:xfrm>
              <a:off x="5935852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/>
            <p:nvPr userDrawn="1"/>
          </p:nvSpPr>
          <p:spPr bwMode="auto">
            <a:xfrm>
              <a:off x="77646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8" name="Rectangle 27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3205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01565"/>
            <a:ext cx="5557834" cy="135494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765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1372" b="0"/>
            </a:lvl2pPr>
            <a:lvl3pPr marL="441968" indent="0">
              <a:buFont typeface="Wingdings" panose="05000000000000000000" pitchFamily="2" charset="2"/>
              <a:buNone/>
              <a:tabLst/>
              <a:defRPr sz="1372" b="0"/>
            </a:lvl3pPr>
            <a:lvl4pPr marL="639608" indent="0">
              <a:buFont typeface="Wingdings" panose="05000000000000000000" pitchFamily="2" charset="2"/>
              <a:buNone/>
              <a:defRPr sz="1372" b="0"/>
            </a:lvl4pPr>
            <a:lvl5pPr marL="837250" indent="0">
              <a:buFont typeface="Wingdings" panose="05000000000000000000" pitchFamily="2" charset="2"/>
              <a:buNone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68263" y="1101565"/>
            <a:ext cx="5557834" cy="178949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1011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02E4DA2-EFE2-6F4F-BB83-4B617BF56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22"/>
            <a:ext cx="10515600" cy="883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AFA339-706E-8443-9477-E99107A37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9250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855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72612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614573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908674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1071059"/>
            <a:ext cx="11655078" cy="974626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90331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339875"/>
            <a:ext cx="8964185" cy="958909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3490168"/>
            <a:ext cx="11569474" cy="572464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Demo description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9014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9460" y="1222838"/>
            <a:ext cx="11544589" cy="3431895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 b="0" i="0">
                <a:latin typeface="Consolas" charset="0"/>
                <a:ea typeface="Consolas" charset="0"/>
                <a:cs typeface="Consolas" charset="0"/>
              </a:defRPr>
            </a:lvl1pPr>
            <a:lvl2pPr marL="509846" indent="-285750">
              <a:spcAft>
                <a:spcPts val="1000"/>
              </a:spcAft>
              <a:buFont typeface="Arial" charset="0"/>
              <a:buChar char="•"/>
              <a:defRPr sz="1600" b="0" i="0">
                <a:latin typeface="Consolas" charset="0"/>
                <a:ea typeface="Consolas" charset="0"/>
                <a:cs typeface="Consolas" charset="0"/>
              </a:defRPr>
            </a:lvl2pPr>
          </a:lstStyle>
          <a:p>
            <a:r>
              <a:rPr lang="en-US"/>
              <a:t>This slide layout uses Consolas</a:t>
            </a:r>
          </a:p>
          <a:p>
            <a:r>
              <a:rPr lang="en-US" b="1"/>
              <a:t>Tips:</a:t>
            </a:r>
          </a:p>
          <a:p>
            <a:r>
              <a:rPr lang="en-US"/>
              <a:t>Copy and paste from Visual Studio, keeping formatting, to include color coding</a:t>
            </a:r>
          </a:p>
          <a:p>
            <a:r>
              <a:rPr lang="en-US"/>
              <a:t>To disable reformatting of quotes - " and '</a:t>
            </a:r>
          </a:p>
          <a:p>
            <a:pPr lvl="1"/>
            <a:r>
              <a:rPr lang="en-US"/>
              <a:t>In PowerPoint, click </a:t>
            </a:r>
            <a:r>
              <a:rPr lang="en-US" b="1"/>
              <a:t>File</a:t>
            </a:r>
            <a:r>
              <a:rPr lang="en-US"/>
              <a:t> &gt; </a:t>
            </a:r>
            <a:r>
              <a:rPr lang="en-US" b="1"/>
              <a:t>Options</a:t>
            </a:r>
          </a:p>
          <a:p>
            <a:pPr lvl="1"/>
            <a:r>
              <a:rPr lang="en-US"/>
              <a:t>Choose </a:t>
            </a:r>
            <a:r>
              <a:rPr lang="en-US" b="1"/>
              <a:t>Proofing</a:t>
            </a:r>
            <a:r>
              <a:rPr lang="en-US"/>
              <a:t> &gt; </a:t>
            </a:r>
            <a:r>
              <a:rPr lang="en-US" b="1"/>
              <a:t>Autocorrect Options</a:t>
            </a:r>
          </a:p>
          <a:p>
            <a:pPr lvl="1"/>
            <a:r>
              <a:rPr lang="en-US"/>
              <a:t>Remove the check from </a:t>
            </a:r>
            <a:r>
              <a:rPr lang="en-US" b="1"/>
              <a:t>"Straight quotes" with "Smart quotes"</a:t>
            </a:r>
          </a:p>
          <a:p>
            <a:r>
              <a:rPr lang="en-US"/>
              <a:t>Consider using </a:t>
            </a:r>
            <a:r>
              <a:rPr lang="en-US" b="1"/>
              <a:t>Code Presenter Pro</a:t>
            </a:r>
            <a:r>
              <a:rPr lang="en-US"/>
              <a:t> from the Office Store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4225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1517473154"/>
              </p:ext>
            </p:extLst>
          </p:nvPr>
        </p:nvGraphicFramePr>
        <p:xfrm>
          <a:off x="306209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2862342430"/>
              </p:ext>
            </p:extLst>
          </p:nvPr>
        </p:nvGraphicFramePr>
        <p:xfrm>
          <a:off x="3252488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1000525067"/>
              </p:ext>
            </p:extLst>
          </p:nvPr>
        </p:nvGraphicFramePr>
        <p:xfrm>
          <a:off x="9074552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4008486424"/>
              </p:ext>
            </p:extLst>
          </p:nvPr>
        </p:nvGraphicFramePr>
        <p:xfrm>
          <a:off x="6169307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9699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4281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48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97645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4562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01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14531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366074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03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236597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04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9838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4071266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4072824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629906738"/>
              </p:ext>
            </p:extLst>
          </p:nvPr>
        </p:nvGraphicFramePr>
        <p:xfrm>
          <a:off x="4566856" y="729205"/>
          <a:ext cx="7349763" cy="48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949067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30422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15125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99828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30422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15125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9828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2" name="Rectangle 2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86406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5959710"/>
              </p:ext>
            </p:extLst>
          </p:nvPr>
        </p:nvGraphicFramePr>
        <p:xfrm>
          <a:off x="457200" y="1351677"/>
          <a:ext cx="11335870" cy="426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193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35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285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02E4DA2-EFE2-6F4F-BB83-4B617BF56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22"/>
            <a:ext cx="10515600" cy="883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AFA339-706E-8443-9477-E99107A37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9250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7C6246E5-08EA-A445-B986-AD85D8E463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6801" y="5681416"/>
            <a:ext cx="2130252" cy="10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586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120" r="40091"/>
          <a:stretch/>
        </p:blipFill>
        <p:spPr>
          <a:xfrm>
            <a:off x="972672" y="1869141"/>
            <a:ext cx="2563906" cy="256390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t="24138" r="34165" b="10462"/>
          <a:stretch/>
        </p:blipFill>
        <p:spPr>
          <a:xfrm>
            <a:off x="4782672" y="1860178"/>
            <a:ext cx="2613210" cy="261321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6764" r="24985"/>
          <a:stretch/>
        </p:blipFill>
        <p:spPr>
          <a:xfrm>
            <a:off x="8583707" y="1855694"/>
            <a:ext cx="2608730" cy="2608730"/>
          </a:xfrm>
          <a:prstGeom prst="ellipse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71422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11707" r="-5393" b="3946"/>
          <a:stretch/>
        </p:blipFill>
        <p:spPr>
          <a:xfrm flipH="1"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/>
          <a:stretch/>
        </p:blipFill>
        <p:spPr>
          <a:xfrm>
            <a:off x="0" y="0"/>
            <a:ext cx="11662611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7928277" cy="724246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561482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59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60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2608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3140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1784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1" cy="1197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365126"/>
            <a:ext cx="11653522" cy="8240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5"/>
            <a:ext cx="12192000" cy="514018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4713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&amp;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8208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 you note</a:t>
            </a: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3" y="4280538"/>
            <a:ext cx="324000" cy="288000"/>
          </a:xfrm>
          <a:prstGeom prst="rect">
            <a:avLst/>
          </a:prstGeom>
        </p:spPr>
      </p:pic>
      <p:pic>
        <p:nvPicPr>
          <p:cNvPr id="8" name="Picture 4" descr="http://www.iconsdb.com/icons/preview/white/email-12-xxl.png"/>
          <p:cNvPicPr>
            <a:picLocks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594547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assets.toptal.io/uploads/blog/category/logo/77/web.png"/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3" y="493052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445246" y="4830591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Website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45246" y="4162600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Twitter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445246" y="3494609"/>
            <a:ext cx="9908553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Email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26618"/>
            <a:ext cx="10515600" cy="52387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711792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2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EACC1-8359-44E0-AFA5-C0A8DDEC2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"/>
            <a:ext cx="1548369" cy="6857999"/>
          </a:xfrm>
          <a:solidFill>
            <a:srgbClr val="00B050"/>
          </a:solidFill>
        </p:spPr>
        <p:txBody>
          <a:bodyPr vert="vert270" anchor="ctr" anchorCtr="1">
            <a:noAutofit/>
          </a:bodyPr>
          <a:lstStyle>
            <a:lvl1pPr marL="0" indent="0">
              <a:buNone/>
              <a:defRPr sz="7058">
                <a:solidFill>
                  <a:srgbClr val="92D050"/>
                </a:solidFill>
              </a:defRPr>
            </a:lvl1pPr>
            <a:lvl2pPr marL="448193" indent="0">
              <a:buNone/>
              <a:defRPr/>
            </a:lvl2pPr>
            <a:lvl3pPr marL="896386" indent="0">
              <a:buNone/>
              <a:defRPr/>
            </a:lvl3pPr>
            <a:lvl4pPr marL="1344579" indent="0">
              <a:buNone/>
              <a:defRPr/>
            </a:lvl4pPr>
            <a:lvl5pPr marL="1792773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54748E7-20B2-4411-8157-C7674028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72" y="286897"/>
            <a:ext cx="10308885" cy="896552"/>
          </a:xfrm>
          <a:prstGeom prst="rect">
            <a:avLst/>
          </a:prstGeom>
        </p:spPr>
        <p:txBody>
          <a:bodyPr vert="horz" lIns="146304" tIns="91440" rIns="146304" bIns="91440" rtlCol="0" anchor="t" anchorCtr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B9F130-FF01-4F89-AA57-A3BED4A5B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97772" y="1192414"/>
            <a:ext cx="10308885" cy="233121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448193" indent="-448193">
              <a:buFont typeface="Arial" panose="020B0604020202020204" pitchFamily="34" charset="0"/>
              <a:buChar char="•"/>
              <a:defRPr sz="2745"/>
            </a:lvl1pPr>
            <a:lvl2pPr marL="728314" indent="-280121">
              <a:buFont typeface="Arial" panose="020B0604020202020204" pitchFamily="34" charset="0"/>
              <a:buChar char="•"/>
              <a:defRPr sz="2745"/>
            </a:lvl2pPr>
            <a:lvl3pPr marL="1176507" indent="-280121">
              <a:buFont typeface="Arial" panose="020B0604020202020204" pitchFamily="34" charset="0"/>
              <a:buChar char="•"/>
              <a:defRPr sz="2745"/>
            </a:lvl3pPr>
            <a:lvl4pPr marL="1624700" indent="-280121">
              <a:buFont typeface="Arial" panose="020B0604020202020204" pitchFamily="34" charset="0"/>
              <a:buChar char="•"/>
              <a:defRPr sz="2745"/>
            </a:lvl4pPr>
            <a:lvl5pPr marL="2072893" indent="-280121">
              <a:buFont typeface="Arial" panose="020B0604020202020204" pitchFamily="34" charset="0"/>
              <a:buChar char="•"/>
              <a:defRPr sz="274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1AE1DA1-4ECE-452A-A6A2-4C6B029A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7772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46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4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58849"/>
            <a:ext cx="11384209" cy="867874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" y="1428467"/>
            <a:ext cx="12191999" cy="5445432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110400"/>
            <a:ext cx="3048001" cy="35515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0" rtlCol="0" anchor="ctr">
            <a:noAutofit/>
          </a:bodyPr>
          <a:lstStyle>
            <a:lvl1pPr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8756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2A4A-AB12-4855-8FC9-74B0EFD30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BA06F-CA3C-4468-ABED-99F9B3D84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042D7-9DA4-4181-AAE2-C04D4D66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EB6080-B84E-4533-94F4-4A78C328F7D6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946A7-B412-41EC-B3E3-F4F05118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D874-CB1E-42EF-AC62-A36BBBC9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484E5F-0348-4C91-87DA-59432C527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50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5611660" y="246353"/>
            <a:ext cx="6329491" cy="6363003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678677" y="243841"/>
            <a:ext cx="6526521" cy="6370319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344477" y="2298344"/>
            <a:ext cx="1913016" cy="39950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spc="40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6435831" y="776563"/>
            <a:ext cx="1078168" cy="599276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3212637"/>
            <a:ext cx="5474183" cy="24054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333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0620514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262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3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18321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726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148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333537" cy="55399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817225"/>
            <a:ext cx="5486400" cy="4583574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11F738-EE3A-FE47-A2D9-B8E6DD2E60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35400" y="1817224"/>
            <a:ext cx="5486400" cy="4583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45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591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486400" cy="55399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817224"/>
            <a:ext cx="5486400" cy="426353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11F738-EE3A-FE47-A2D9-B8E6DD2E60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35400" y="0"/>
            <a:ext cx="5756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38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896264" cy="1107996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0"/>
            <a:ext cx="4616560" cy="1268039"/>
          </a:xfrm>
        </p:spPr>
        <p:txBody>
          <a:bodyPr anchor="ctr"/>
          <a:lstStyle>
            <a:lvl1pPr marL="400050" indent="-400050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5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896264" cy="1107996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6074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259" y="1544139"/>
            <a:ext cx="4590644" cy="123110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4093482"/>
            <a:ext cx="3900714" cy="184666"/>
          </a:xfrm>
        </p:spPr>
        <p:txBody>
          <a:bodyPr/>
          <a:lstStyle>
            <a:lvl1pPr marL="0" indent="0">
              <a:buNone/>
              <a:defRPr sz="1200" baseline="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06254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097" y="1544139"/>
            <a:ext cx="4590644" cy="1231106"/>
          </a:xfrm>
        </p:spPr>
        <p:txBody>
          <a:bodyPr/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7238" y="4093482"/>
            <a:ext cx="4591050" cy="184666"/>
          </a:xfrm>
        </p:spPr>
        <p:txBody>
          <a:bodyPr/>
          <a:lstStyle>
            <a:lvl1pPr marL="0" indent="0" algn="r">
              <a:buNone/>
              <a:defRPr sz="1200" baseline="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51110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36" y="476054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6741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678175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accent1"/>
                </a:solidFill>
                <a:latin typeface="+mj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accent1"/>
                </a:solidFill>
                <a:latin typeface="+mj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accent1"/>
                </a:solidFill>
                <a:latin typeface="+mj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accent1"/>
                </a:solidFill>
                <a:latin typeface="+mj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678175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accent1"/>
                </a:solidFill>
                <a:latin typeface="+mj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accent1"/>
                </a:solidFill>
                <a:latin typeface="+mj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accent1"/>
                </a:solidFill>
                <a:latin typeface="+mj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accent1"/>
                </a:solidFill>
                <a:latin typeface="+mj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252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4242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731186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600" indent="0">
              <a:buNone/>
              <a:defRPr sz="16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227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731186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287338" indent="-285750">
              <a:buFont typeface="Arial" panose="020B0604020202020204" pitchFamily="34" charset="0"/>
              <a:buChar char="•"/>
              <a:defRPr sz="16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61B-6629-4822-9015-67F490CA5A24}"/>
              </a:ext>
            </a:extLst>
          </p:cNvPr>
          <p:cNvSpPr txBox="1"/>
          <p:nvPr userDrawn="1"/>
        </p:nvSpPr>
        <p:spPr>
          <a:xfrm>
            <a:off x="586390" y="234751"/>
            <a:ext cx="2264898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solidFill>
                  <a:schemeClr val="accent1"/>
                </a:solidFill>
              </a:rPr>
              <a:t>Case study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F181F-0359-47C0-A141-C82F0916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5115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32040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5279E0-7ADE-4810-B3CF-D2664576264B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731186"/>
            <a:ext cx="4898137" cy="115724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100">
                <a:solidFill>
                  <a:schemeClr val="bg1"/>
                </a:solidFill>
              </a:defRPr>
            </a:lvl3pPr>
            <a:lvl4pPr marL="685800" indent="0">
              <a:buNone/>
              <a:defRPr sz="1050">
                <a:solidFill>
                  <a:schemeClr val="bg1"/>
                </a:solidFill>
              </a:defRPr>
            </a:lvl4pPr>
            <a:lvl5pPr marL="9144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896264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067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orient="horz" pos="15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666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206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09026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0207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418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46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59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6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591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3667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7FB3D235-D6D5-4C68-8D23-6C5F6EAF046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4CDE0-F816-45FD-9455-3EE994883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55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BC869-BDC3-4FA7-95DB-ECF24CF16A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877" y="1094908"/>
            <a:ext cx="11655425" cy="461665"/>
          </a:xfrm>
        </p:spPr>
        <p:txBody>
          <a:bodyPr/>
          <a:lstStyle>
            <a:lvl1pPr marL="0" indent="0">
              <a:buNone/>
              <a:defRPr sz="2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8293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9" y="589607"/>
            <a:ext cx="3200400" cy="307804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2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81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315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3652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998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5146331" cy="1107996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1" y="1923177"/>
            <a:ext cx="5146331" cy="1268039"/>
          </a:xfrm>
        </p:spPr>
        <p:txBody>
          <a:bodyPr/>
          <a:lstStyle>
            <a:lvl1pPr>
              <a:spcBef>
                <a:spcPts val="800"/>
              </a:spcBef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FB4210-801B-4ED3-BCD7-3A36E6E350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1" y="0"/>
            <a:ext cx="6096000" cy="430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5146331" cy="1107996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1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1374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13950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0" y="697656"/>
            <a:ext cx="3654814" cy="1107996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85797" y="617634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8948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973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5949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5721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556" indent="0">
              <a:buNone/>
              <a:defRPr sz="1600"/>
            </a:lvl2pPr>
            <a:lvl3pPr marL="457112" indent="0">
              <a:buNone/>
              <a:defRPr sz="1200"/>
            </a:lvl3pPr>
            <a:lvl4pPr marL="685668" indent="0">
              <a:buNone/>
              <a:defRPr sz="1100"/>
            </a:lvl4pPr>
            <a:lvl5pPr marL="914225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493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207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9973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90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4077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3861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58458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900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61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3523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24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5881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59208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47624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90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745" b="0" spc="0" baseline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810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8599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B94F-EEA5-4205-A309-AEEAEEC6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61" y="-95982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E4C1-FE2A-49D2-9F5A-CDA486EE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75511-96E1-4DE1-8B58-AFEBFF1569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4500"/>
            <a:ext cx="2743200" cy="365125"/>
          </a:xfrm>
        </p:spPr>
        <p:txBody>
          <a:bodyPr/>
          <a:lstStyle/>
          <a:p>
            <a:fld id="{EE44F65B-CC9D-4BDD-81E2-3372B226916A}" type="datetime1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1A1A0-1D75-44BB-9964-99EEF7D8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4500"/>
            <a:ext cx="4114800" cy="365125"/>
          </a:xfrm>
        </p:spPr>
        <p:txBody>
          <a:bodyPr/>
          <a:lstStyle/>
          <a:p>
            <a:r>
              <a:rPr lang="en-US"/>
              <a:t>Microsoft Confidential – distributed under 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DB874-2844-42CA-9CC0-14F4A54B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4500"/>
            <a:ext cx="2743200" cy="365125"/>
          </a:xfrm>
        </p:spPr>
        <p:txBody>
          <a:bodyPr/>
          <a:lstStyle/>
          <a:p>
            <a:fld id="{11C2705A-8B10-48AD-867E-31A6C7C96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0634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529" b="0" spc="-49" baseline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589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FBDF-8255-4C35-B2D0-BAD4A5B8A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8D3FA-54DA-4F8E-83A1-7858A6123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ED422-93AF-4A91-9050-DD186B55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BBEDD-BEA8-4A7A-AA91-3EC8CD70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7981-6C86-4781-9AD4-92D92AED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8956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95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68" r:id="rId4"/>
    <p:sldLayoutId id="2147483673" r:id="rId5"/>
    <p:sldLayoutId id="2147483675" r:id="rId6"/>
    <p:sldLayoutId id="2147483678" r:id="rId7"/>
    <p:sldLayoutId id="2147483680" r:id="rId8"/>
    <p:sldLayoutId id="2147483824" r:id="rId9"/>
    <p:sldLayoutId id="21474838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4498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888769"/>
            <a:ext cx="11653521" cy="128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332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35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pos="393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18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9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16B79-2D65-4321-84E7-CD651967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C6E0B-CE0A-44B5-9950-D378746E2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A033E-AD07-4D1B-ADF9-B6FF99D96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2BFCF-49FD-47C3-81DF-AF7590D21B14}" type="datetimeFigureOut">
              <a:rPr lang="es-AR" smtClean="0"/>
              <a:t>2/8/2021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3C43A-D244-4600-9390-1BC1A2CC1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3D1F1-3D41-450E-99D0-F4B5E91DA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4597E-DE1D-44DE-81A8-10153F4D2B1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677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  <p:sldLayoutId id="2147483927" r:id="rId17"/>
    <p:sldLayoutId id="2147483928" r:id="rId18"/>
    <p:sldLayoutId id="2147483929" r:id="rId19"/>
    <p:sldLayoutId id="2147483930" r:id="rId20"/>
    <p:sldLayoutId id="2147483931" r:id="rId21"/>
    <p:sldLayoutId id="2147483932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sql/virtual-machines/" TargetMode="External"/><Relationship Id="rId3" Type="http://schemas.openxmlformats.org/officeDocument/2006/relationships/hyperlink" Target="https://azure.microsoft.com/en-us/services/virtual-machines/sql-server/" TargetMode="External"/><Relationship Id="rId7" Type="http://schemas.openxmlformats.org/officeDocument/2006/relationships/hyperlink" Target="https://github.com/Huachao/azure-content/blob/master/articles/virtual-machines/virtual-machines-sql-server-performance-best-practices.m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docs.microsoft.com/en-us/azure/azure-sql/virtual-machines/windows/performance-guidelines-best-practices-storage?WT.mc_id=DP-MVP-5002080" TargetMode="External"/><Relationship Id="rId5" Type="http://schemas.openxmlformats.org/officeDocument/2006/relationships/hyperlink" Target="https://docs.microsoft.com/en-us/azure/azure-sql/virtual-machines/windows/performance-guidelines-best-practices-vm-size?WT.mc_id=DP-MVP-5002080" TargetMode="External"/><Relationship Id="rId4" Type="http://schemas.openxmlformats.org/officeDocument/2006/relationships/hyperlink" Target="https://docs.microsoft.com/en-us/azure/azure-sql/virtual-machines/windows/performance-guidelines-best-practices-checklist?WT.mc_id=DP-MVP-500208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QZF9tr78Fv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sms" TargetMode="External"/><Relationship Id="rId2" Type="http://schemas.openxmlformats.org/officeDocument/2006/relationships/hyperlink" Target="https://azure.microsoft.com/en-us/free" TargetMode="Externa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docs.microsoft.com/en-us/sql/samples/sql-samples-where-a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sma" TargetMode="External"/><Relationship Id="rId2" Type="http://schemas.openxmlformats.org/officeDocument/2006/relationships/hyperlink" Target="https://azure.microsoft.com/en-us/features/storage-explorer/" TargetMode="External"/><Relationship Id="rId1" Type="http://schemas.openxmlformats.org/officeDocument/2006/relationships/slideLayout" Target="../slideLayouts/slideLayout47.xml"/><Relationship Id="rId5" Type="http://schemas.openxmlformats.org/officeDocument/2006/relationships/hyperlink" Target="https://docs.microsoft.com/en-us/sql/dea/database-experimentation-assistant-overview?view=sql-server-ver15" TargetMode="External"/><Relationship Id="rId4" Type="http://schemas.openxmlformats.org/officeDocument/2006/relationships/hyperlink" Target="https://aka.ms/dm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4.sv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18ED5DE8-CA8B-4332-9D76-60AD9B818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7F56C3-5D01-4833-9D89-8A7137B7AEE7}"/>
              </a:ext>
            </a:extLst>
          </p:cNvPr>
          <p:cNvSpPr txBox="1">
            <a:spLocks/>
          </p:cNvSpPr>
          <p:nvPr/>
        </p:nvSpPr>
        <p:spPr>
          <a:xfrm>
            <a:off x="338050" y="1230020"/>
            <a:ext cx="4191194" cy="3346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Azure SQL </a:t>
            </a:r>
          </a:p>
          <a:p>
            <a:pPr algn="ctr">
              <a:spcAft>
                <a:spcPts val="600"/>
              </a:spcAft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72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fondo</a:t>
            </a:r>
            <a:endParaRPr lang="en-US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 16">
            <a:extLst>
              <a:ext uri="{FF2B5EF4-FFF2-40B4-BE49-F238E27FC236}">
                <a16:creationId xmlns:a16="http://schemas.microsoft.com/office/drawing/2014/main" id="{22983B4D-AA9E-4FCA-A321-B87362793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2446384" cy="577780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2432161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2446384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7417" y="679731"/>
            <a:ext cx="6875958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7A138-7DFA-439D-9297-83835ADB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545" y="873723"/>
            <a:ext cx="1299081" cy="1293203"/>
          </a:xfrm>
          <a:prstGeom prst="rect">
            <a:avLst/>
          </a:prstGeom>
        </p:spPr>
      </p:pic>
      <p:pic>
        <p:nvPicPr>
          <p:cNvPr id="10" name="Picture 2" descr="Image result for sql server">
            <a:extLst>
              <a:ext uri="{FF2B5EF4-FFF2-40B4-BE49-F238E27FC236}">
                <a16:creationId xmlns:a16="http://schemas.microsoft.com/office/drawing/2014/main" id="{971B6415-4CBF-487B-8BC5-14E9CA0E4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0927" y="1033808"/>
            <a:ext cx="1946064" cy="97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C780E6-0F4C-42E0-80FD-6D6EBC089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890" y="3028072"/>
            <a:ext cx="4980734" cy="200474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E2F7CD4-F138-4E6A-AAA0-0AD58BF8CEEB}"/>
              </a:ext>
            </a:extLst>
          </p:cNvPr>
          <p:cNvGrpSpPr/>
          <p:nvPr/>
        </p:nvGrpSpPr>
        <p:grpSpPr>
          <a:xfrm>
            <a:off x="9011584" y="5800182"/>
            <a:ext cx="2491791" cy="535734"/>
            <a:chOff x="7251057" y="113380"/>
            <a:chExt cx="4816552" cy="10355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458604F-2EB4-49D8-8CD7-6EC951361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51057" y="113380"/>
              <a:ext cx="4816552" cy="1035557"/>
            </a:xfrm>
            <a:prstGeom prst="rect">
              <a:avLst/>
            </a:prstGeom>
            <a:effectLst>
              <a:outerShdw blurRad="406400" dist="317500" dir="5400000" sx="89000" sy="89000" rotWithShape="0">
                <a:prstClr val="black">
                  <a:alpha val="15000"/>
                </a:prstClr>
              </a:outerShdw>
            </a:effec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B6F38-7A70-437B-9AFA-E62A911BF16E}"/>
                </a:ext>
              </a:extLst>
            </p:cNvPr>
            <p:cNvSpPr/>
            <p:nvPr/>
          </p:nvSpPr>
          <p:spPr>
            <a:xfrm>
              <a:off x="10962360" y="113380"/>
              <a:ext cx="914400" cy="327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472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08" y="496183"/>
            <a:ext cx="11384209" cy="867862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IAAS vs PAAS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211562"/>
            <a:ext cx="3048001" cy="355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Relational Database Engines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FC141AE-FF1E-4339-8899-ACAF149829F8}"/>
              </a:ext>
            </a:extLst>
          </p:cNvPr>
          <p:cNvSpPr txBox="1">
            <a:spLocks/>
          </p:cNvSpPr>
          <p:nvPr/>
        </p:nvSpPr>
        <p:spPr>
          <a:xfrm>
            <a:off x="338108" y="2383180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It’s a VM!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5527237-9E74-4285-ADC2-664511C3BA07}"/>
              </a:ext>
            </a:extLst>
          </p:cNvPr>
          <p:cNvSpPr txBox="1">
            <a:spLocks/>
          </p:cNvSpPr>
          <p:nvPr/>
        </p:nvSpPr>
        <p:spPr>
          <a:xfrm>
            <a:off x="4233074" y="2383180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Migrate Fleet of Databases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4C781F8-2D37-4025-B625-A6E6BD5EB888}"/>
              </a:ext>
            </a:extLst>
          </p:cNvPr>
          <p:cNvSpPr txBox="1">
            <a:spLocks/>
          </p:cNvSpPr>
          <p:nvPr/>
        </p:nvSpPr>
        <p:spPr>
          <a:xfrm>
            <a:off x="8128039" y="2383180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Fully managed Database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6A8C54B-50B2-41C2-8A4B-0021BAF4CFA5}"/>
              </a:ext>
            </a:extLst>
          </p:cNvPr>
          <p:cNvSpPr txBox="1">
            <a:spLocks/>
          </p:cNvSpPr>
          <p:nvPr/>
        </p:nvSpPr>
        <p:spPr>
          <a:xfrm>
            <a:off x="338108" y="2826469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Management of OS and SQL Server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71FBD65-D722-4959-B8A3-4178594C973C}"/>
              </a:ext>
            </a:extLst>
          </p:cNvPr>
          <p:cNvSpPr txBox="1">
            <a:spLocks/>
          </p:cNvSpPr>
          <p:nvPr/>
        </p:nvSpPr>
        <p:spPr>
          <a:xfrm>
            <a:off x="4233074" y="2826469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Isolation with Azure </a:t>
            </a:r>
            <a:r>
              <a:rPr kumimoji="0" lang="en-US" sz="1373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</a:t>
            </a:r>
            <a:endParaRPr kumimoji="0" lang="en-US" sz="137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9D28EF8-4128-43E5-AC7F-F32BC60F6A15}"/>
              </a:ext>
            </a:extLst>
          </p:cNvPr>
          <p:cNvSpPr txBox="1">
            <a:spLocks/>
          </p:cNvSpPr>
          <p:nvPr/>
        </p:nvSpPr>
        <p:spPr>
          <a:xfrm>
            <a:off x="8128039" y="2826469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Active Learning and Optimization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140D95C-362B-429C-A272-0E2781B85002}"/>
              </a:ext>
            </a:extLst>
          </p:cNvPr>
          <p:cNvSpPr txBox="1">
            <a:spLocks/>
          </p:cNvSpPr>
          <p:nvPr/>
        </p:nvSpPr>
        <p:spPr>
          <a:xfrm>
            <a:off x="338109" y="3269758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Select Version, OS, Edition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E3708E9-B8FD-4B6F-A1FF-BF452610F0E6}"/>
              </a:ext>
            </a:extLst>
          </p:cNvPr>
          <p:cNvSpPr txBox="1">
            <a:spLocks/>
          </p:cNvSpPr>
          <p:nvPr/>
        </p:nvSpPr>
        <p:spPr>
          <a:xfrm>
            <a:off x="4233074" y="3269757"/>
            <a:ext cx="3048001" cy="813670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Application Surface Compatibility</a:t>
            </a:r>
            <a:b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Agent, Profiler</a:t>
            </a:r>
            <a:br>
              <a:rPr kumimoji="0" lang="en-US" sz="117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Cross DB querying, CLR, Replication,</a:t>
            </a:r>
            <a:br>
              <a:rPr kumimoji="0" lang="en-US" sz="117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CDC, Service Broker</a:t>
            </a:r>
            <a:endParaRPr kumimoji="0" lang="en-US" sz="137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D077647-5FAF-49E6-B2D8-9D3DE9EE544B}"/>
              </a:ext>
            </a:extLst>
          </p:cNvPr>
          <p:cNvSpPr txBox="1">
            <a:spLocks/>
          </p:cNvSpPr>
          <p:nvPr/>
        </p:nvSpPr>
        <p:spPr>
          <a:xfrm>
            <a:off x="8128039" y="3269758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End to End Integration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47AC177-A2CC-41BF-BA29-922F128DF82A}"/>
              </a:ext>
            </a:extLst>
          </p:cNvPr>
          <p:cNvSpPr txBox="1">
            <a:spLocks/>
          </p:cNvSpPr>
          <p:nvPr/>
        </p:nvSpPr>
        <p:spPr>
          <a:xfrm>
            <a:off x="8128039" y="3713046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Intelligent Data Protection &amp; Security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C47AA9E-7B85-41CD-A73C-9BA6F71E8071}"/>
              </a:ext>
            </a:extLst>
          </p:cNvPr>
          <p:cNvSpPr txBox="1">
            <a:spLocks/>
          </p:cNvSpPr>
          <p:nvPr/>
        </p:nvSpPr>
        <p:spPr>
          <a:xfrm>
            <a:off x="4233074" y="4156335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sizes up to 35TB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1F6C8E4-A9A3-4151-9426-A41D53A985F9}"/>
              </a:ext>
            </a:extLst>
          </p:cNvPr>
          <p:cNvSpPr txBox="1">
            <a:spLocks/>
          </p:cNvSpPr>
          <p:nvPr/>
        </p:nvSpPr>
        <p:spPr>
          <a:xfrm>
            <a:off x="8128039" y="4156335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Application &amp; Data Modernization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52A570-C12C-4D6A-92EB-A9C1E636EFB4}"/>
              </a:ext>
            </a:extLst>
          </p:cNvPr>
          <p:cNvSpPr txBox="1">
            <a:spLocks/>
          </p:cNvSpPr>
          <p:nvPr/>
        </p:nvSpPr>
        <p:spPr>
          <a:xfrm>
            <a:off x="4233074" y="4599624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Minimize Migration Downtime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20BB604-1EA4-4052-A746-9CF602DDD9B9}"/>
              </a:ext>
            </a:extLst>
          </p:cNvPr>
          <p:cNvSpPr txBox="1">
            <a:spLocks/>
          </p:cNvSpPr>
          <p:nvPr/>
        </p:nvSpPr>
        <p:spPr>
          <a:xfrm>
            <a:off x="8128039" y="4599623"/>
            <a:ext cx="3048001" cy="670084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Up to 4 TB single Databases</a:t>
            </a:r>
            <a:b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&gt; using Elastic Scale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41D16822-D795-4031-A121-9CFC9C16A0E8}"/>
              </a:ext>
            </a:extLst>
          </p:cNvPr>
          <p:cNvSpPr txBox="1">
            <a:spLocks/>
          </p:cNvSpPr>
          <p:nvPr/>
        </p:nvSpPr>
        <p:spPr>
          <a:xfrm>
            <a:off x="338108" y="3713047"/>
            <a:ext cx="3048001" cy="1203026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Single VM availability SLA: 99.9% </a:t>
            </a:r>
            <a:b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(&lt;43 min downtime p/month)</a:t>
            </a:r>
            <a:endParaRPr kumimoji="0" lang="en-US" sz="1373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Multi-VM availability SLA: 99.95% </a:t>
            </a:r>
            <a:b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(&lt;21 min downtime p/month)</a:t>
            </a:r>
            <a:endParaRPr kumimoji="0" lang="en-US" sz="117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0A196F4-8AD8-4DDA-813D-66926F4E16D0}"/>
              </a:ext>
            </a:extLst>
          </p:cNvPr>
          <p:cNvSpPr txBox="1">
            <a:spLocks/>
          </p:cNvSpPr>
          <p:nvPr/>
        </p:nvSpPr>
        <p:spPr>
          <a:xfrm>
            <a:off x="8128039" y="5909568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availability SLA: 99.99%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1AABD06C-165F-4C49-BDD3-B6A61F457695}"/>
              </a:ext>
            </a:extLst>
          </p:cNvPr>
          <p:cNvSpPr txBox="1">
            <a:spLocks/>
          </p:cNvSpPr>
          <p:nvPr/>
        </p:nvSpPr>
        <p:spPr>
          <a:xfrm>
            <a:off x="338109" y="1806383"/>
            <a:ext cx="3048001" cy="37038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6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Server in Azure VM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B0255B3E-2DC9-4876-8F78-836CA436DDC5}"/>
              </a:ext>
            </a:extLst>
          </p:cNvPr>
          <p:cNvSpPr txBox="1">
            <a:spLocks/>
          </p:cNvSpPr>
          <p:nvPr/>
        </p:nvSpPr>
        <p:spPr>
          <a:xfrm>
            <a:off x="4233074" y="1806383"/>
            <a:ext cx="3048001" cy="37038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SQL Database Managed Instance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7F05CE93-90CA-4456-A28E-203019F02DCE}"/>
              </a:ext>
            </a:extLst>
          </p:cNvPr>
          <p:cNvSpPr txBox="1">
            <a:spLocks/>
          </p:cNvSpPr>
          <p:nvPr/>
        </p:nvSpPr>
        <p:spPr>
          <a:xfrm>
            <a:off x="8128039" y="1806383"/>
            <a:ext cx="3048001" cy="37038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6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SQL Database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EED7549C-3001-40E5-A641-DC4793516F9E}"/>
              </a:ext>
            </a:extLst>
          </p:cNvPr>
          <p:cNvSpPr txBox="1">
            <a:spLocks/>
          </p:cNvSpPr>
          <p:nvPr/>
        </p:nvSpPr>
        <p:spPr>
          <a:xfrm>
            <a:off x="8128038" y="5347851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Geo-DR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5F895-2610-4506-BBA3-BD6540505A51}"/>
              </a:ext>
            </a:extLst>
          </p:cNvPr>
          <p:cNvSpPr/>
          <p:nvPr/>
        </p:nvSpPr>
        <p:spPr>
          <a:xfrm>
            <a:off x="6927634" y="1867095"/>
            <a:ext cx="468815" cy="248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0" b="1" i="0" u="none" strike="noStrike" kern="1200" cap="none" spc="0" normalizeH="0" baseline="10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ED6737DA-DFB6-43EA-8B44-A2E4F2F671A5}"/>
              </a:ext>
            </a:extLst>
          </p:cNvPr>
          <p:cNvSpPr txBox="1">
            <a:spLocks/>
          </p:cNvSpPr>
          <p:nvPr/>
        </p:nvSpPr>
        <p:spPr>
          <a:xfrm>
            <a:off x="4233073" y="5042913"/>
            <a:ext cx="3048001" cy="370381"/>
          </a:xfrm>
          <a:prstGeom prst="rect">
            <a:avLst/>
          </a:prstGeom>
          <a:solidFill>
            <a:schemeClr val="tx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79308" tIns="44827" rIns="0" bIns="44827" rtlCol="0" anchor="ctr">
            <a:noAutofit/>
          </a:bodyPr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4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C7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7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 Azure SQL Database features</a:t>
            </a:r>
          </a:p>
        </p:txBody>
      </p:sp>
    </p:spTree>
    <p:extLst>
      <p:ext uri="{BB962C8B-B14F-4D97-AF65-F5344CB8AC3E}">
        <p14:creationId xmlns:p14="http://schemas.microsoft.com/office/powerpoint/2010/main" val="250707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27CA19-99CD-DA44-99CC-4090207E4051}"/>
              </a:ext>
            </a:extLst>
          </p:cNvPr>
          <p:cNvSpPr/>
          <p:nvPr/>
        </p:nvSpPr>
        <p:spPr bwMode="auto">
          <a:xfrm>
            <a:off x="1253850" y="1352599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Business continuity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4D70351-A2AC-9646-AED5-8AC8D8A0D55B}"/>
              </a:ext>
            </a:extLst>
          </p:cNvPr>
          <p:cNvSpPr/>
          <p:nvPr/>
        </p:nvSpPr>
        <p:spPr bwMode="auto">
          <a:xfrm>
            <a:off x="1253850" y="2277092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High availability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A09689-CC97-4B40-AF17-B3B86BBFADAF}"/>
              </a:ext>
            </a:extLst>
          </p:cNvPr>
          <p:cNvSpPr/>
          <p:nvPr/>
        </p:nvSpPr>
        <p:spPr bwMode="auto">
          <a:xfrm>
            <a:off x="1253850" y="3191564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Automated backups 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8D922CF-CCD8-8B4C-8F1B-C910412F8480}"/>
              </a:ext>
            </a:extLst>
          </p:cNvPr>
          <p:cNvSpPr/>
          <p:nvPr/>
        </p:nvSpPr>
        <p:spPr bwMode="auto">
          <a:xfrm>
            <a:off x="1253850" y="4125398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Long term backup retention 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6A4F30B-6997-CA43-B746-813B59332BB3}"/>
              </a:ext>
            </a:extLst>
          </p:cNvPr>
          <p:cNvSpPr/>
          <p:nvPr/>
        </p:nvSpPr>
        <p:spPr bwMode="auto">
          <a:xfrm>
            <a:off x="1253850" y="5065217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Geo-replication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DA75DAF9-C861-374A-9B39-7DC8A501E06B}"/>
              </a:ext>
            </a:extLst>
          </p:cNvPr>
          <p:cNvSpPr/>
          <p:nvPr/>
        </p:nvSpPr>
        <p:spPr bwMode="auto">
          <a:xfrm>
            <a:off x="593480" y="2147209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45FD8F97-2302-ED42-9C34-286AC8379C50}"/>
              </a:ext>
            </a:extLst>
          </p:cNvPr>
          <p:cNvSpPr/>
          <p:nvPr/>
        </p:nvSpPr>
        <p:spPr bwMode="auto">
          <a:xfrm>
            <a:off x="593480" y="3043607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5CEA6AD-58CA-1D4F-99E1-434568AAEF0F}"/>
              </a:ext>
            </a:extLst>
          </p:cNvPr>
          <p:cNvSpPr/>
          <p:nvPr/>
        </p:nvSpPr>
        <p:spPr bwMode="auto">
          <a:xfrm>
            <a:off x="593480" y="3966688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DDEB3482-68A3-8440-AE1F-1CA77FA4F5F9}"/>
              </a:ext>
            </a:extLst>
          </p:cNvPr>
          <p:cNvSpPr/>
          <p:nvPr/>
        </p:nvSpPr>
        <p:spPr bwMode="auto">
          <a:xfrm>
            <a:off x="593480" y="4938729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EFC4090-61B2-AA4D-8993-F7CDD33B9193}"/>
              </a:ext>
            </a:extLst>
          </p:cNvPr>
          <p:cNvSpPr/>
          <p:nvPr/>
        </p:nvSpPr>
        <p:spPr bwMode="auto">
          <a:xfrm>
            <a:off x="593480" y="1214487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0DAC20D-DEE8-9649-8038-41D82C139776}"/>
              </a:ext>
            </a:extLst>
          </p:cNvPr>
          <p:cNvSpPr/>
          <p:nvPr/>
        </p:nvSpPr>
        <p:spPr bwMode="auto">
          <a:xfrm>
            <a:off x="7307390" y="1345682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Scale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A5EDA4A-0016-D147-B578-B60BB294057B}"/>
              </a:ext>
            </a:extLst>
          </p:cNvPr>
          <p:cNvSpPr/>
          <p:nvPr/>
        </p:nvSpPr>
        <p:spPr bwMode="auto">
          <a:xfrm>
            <a:off x="7307390" y="2256779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Advanced security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9EB55E-748E-6F43-8A2A-1FFFA4CCFAB6}"/>
              </a:ext>
            </a:extLst>
          </p:cNvPr>
          <p:cNvSpPr/>
          <p:nvPr/>
        </p:nvSpPr>
        <p:spPr bwMode="auto">
          <a:xfrm>
            <a:off x="7307390" y="3197140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Version-less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C3C68D5-25B6-9647-B93B-9DAA20F56B66}"/>
              </a:ext>
            </a:extLst>
          </p:cNvPr>
          <p:cNvSpPr/>
          <p:nvPr/>
        </p:nvSpPr>
        <p:spPr bwMode="auto">
          <a:xfrm>
            <a:off x="7307390" y="4132296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Built-in monitoring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5B78503-FEC0-4645-8411-D9FC7685FB85}"/>
              </a:ext>
            </a:extLst>
          </p:cNvPr>
          <p:cNvSpPr/>
          <p:nvPr/>
        </p:nvSpPr>
        <p:spPr bwMode="auto">
          <a:xfrm>
            <a:off x="7307390" y="5067452"/>
            <a:ext cx="4200399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Built-in intelligence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0F5139B7-A6DD-D449-99ED-B68A1246B1AD}"/>
              </a:ext>
            </a:extLst>
          </p:cNvPr>
          <p:cNvSpPr/>
          <p:nvPr/>
        </p:nvSpPr>
        <p:spPr bwMode="auto">
          <a:xfrm>
            <a:off x="6692623" y="2147209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D85E507-51AC-F844-9BA9-F7FCAED8EF2E}"/>
              </a:ext>
            </a:extLst>
          </p:cNvPr>
          <p:cNvSpPr/>
          <p:nvPr/>
        </p:nvSpPr>
        <p:spPr bwMode="auto">
          <a:xfrm>
            <a:off x="6692623" y="3043607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0AB03042-6939-1540-8083-177F02102C2A}"/>
              </a:ext>
            </a:extLst>
          </p:cNvPr>
          <p:cNvSpPr/>
          <p:nvPr/>
        </p:nvSpPr>
        <p:spPr bwMode="auto">
          <a:xfrm>
            <a:off x="6692623" y="3966688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9F8511B-02C8-1849-9FB3-AB50BC3FE418}"/>
              </a:ext>
            </a:extLst>
          </p:cNvPr>
          <p:cNvSpPr/>
          <p:nvPr/>
        </p:nvSpPr>
        <p:spPr bwMode="auto">
          <a:xfrm>
            <a:off x="6692623" y="4938729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5ED64D-202B-F74D-AE2D-0B9E734EDE06}"/>
              </a:ext>
            </a:extLst>
          </p:cNvPr>
          <p:cNvSpPr/>
          <p:nvPr/>
        </p:nvSpPr>
        <p:spPr bwMode="auto">
          <a:xfrm>
            <a:off x="6692623" y="1233341"/>
            <a:ext cx="773138" cy="77313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IaaS vs PaaS</a:t>
            </a:r>
          </a:p>
        </p:txBody>
      </p:sp>
      <p:grpSp>
        <p:nvGrpSpPr>
          <p:cNvPr id="105" name="Group 162">
            <a:extLst>
              <a:ext uri="{FF2B5EF4-FFF2-40B4-BE49-F238E27FC236}">
                <a16:creationId xmlns:a16="http://schemas.microsoft.com/office/drawing/2014/main" id="{F4740CE7-6226-384A-8063-E0C9EFB818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84405" y="1425495"/>
            <a:ext cx="389574" cy="389573"/>
            <a:chOff x="5194" y="2529"/>
            <a:chExt cx="359" cy="359"/>
          </a:xfrm>
        </p:grpSpPr>
        <p:sp>
          <p:nvSpPr>
            <p:cNvPr id="106" name="AutoShape 161">
              <a:extLst>
                <a:ext uri="{FF2B5EF4-FFF2-40B4-BE49-F238E27FC236}">
                  <a16:creationId xmlns:a16="http://schemas.microsoft.com/office/drawing/2014/main" id="{6E3A033B-B8BA-6141-8D24-C30A137D889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194" y="2529"/>
              <a:ext cx="359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163">
              <a:extLst>
                <a:ext uri="{FF2B5EF4-FFF2-40B4-BE49-F238E27FC236}">
                  <a16:creationId xmlns:a16="http://schemas.microsoft.com/office/drawing/2014/main" id="{F957AC32-3F71-8D4F-9FD0-9EE9D4285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" y="2718"/>
              <a:ext cx="170" cy="170"/>
            </a:xfrm>
            <a:custGeom>
              <a:avLst/>
              <a:gdLst>
                <a:gd name="T0" fmla="*/ 170 w 170"/>
                <a:gd name="T1" fmla="*/ 170 h 170"/>
                <a:gd name="T2" fmla="*/ 0 w 170"/>
                <a:gd name="T3" fmla="*/ 170 h 170"/>
                <a:gd name="T4" fmla="*/ 0 w 170"/>
                <a:gd name="T5" fmla="*/ 0 h 170"/>
                <a:gd name="T6" fmla="*/ 170 w 170"/>
                <a:gd name="T7" fmla="*/ 0 h 170"/>
                <a:gd name="T8" fmla="*/ 170 w 170"/>
                <a:gd name="T9" fmla="*/ 170 h 170"/>
                <a:gd name="T10" fmla="*/ 170 w 170"/>
                <a:gd name="T11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70">
                  <a:moveTo>
                    <a:pt x="170" y="170"/>
                  </a:moveTo>
                  <a:lnTo>
                    <a:pt x="0" y="170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170"/>
                  </a:lnTo>
                  <a:lnTo>
                    <a:pt x="170" y="17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164">
              <a:extLst>
                <a:ext uri="{FF2B5EF4-FFF2-40B4-BE49-F238E27FC236}">
                  <a16:creationId xmlns:a16="http://schemas.microsoft.com/office/drawing/2014/main" id="{2B8A2A7D-9A40-8C43-9E5B-348D199C1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" y="2529"/>
              <a:ext cx="359" cy="359"/>
            </a:xfrm>
            <a:custGeom>
              <a:avLst/>
              <a:gdLst>
                <a:gd name="T0" fmla="*/ 359 w 359"/>
                <a:gd name="T1" fmla="*/ 0 h 359"/>
                <a:gd name="T2" fmla="*/ 359 w 359"/>
                <a:gd name="T3" fmla="*/ 0 h 359"/>
                <a:gd name="T4" fmla="*/ 359 w 359"/>
                <a:gd name="T5" fmla="*/ 0 h 359"/>
                <a:gd name="T6" fmla="*/ 189 w 359"/>
                <a:gd name="T7" fmla="*/ 0 h 359"/>
                <a:gd name="T8" fmla="*/ 189 w 359"/>
                <a:gd name="T9" fmla="*/ 0 h 359"/>
                <a:gd name="T10" fmla="*/ 0 w 359"/>
                <a:gd name="T11" fmla="*/ 0 h 359"/>
                <a:gd name="T12" fmla="*/ 0 w 359"/>
                <a:gd name="T13" fmla="*/ 170 h 359"/>
                <a:gd name="T14" fmla="*/ 189 w 359"/>
                <a:gd name="T15" fmla="*/ 170 h 359"/>
                <a:gd name="T16" fmla="*/ 189 w 359"/>
                <a:gd name="T17" fmla="*/ 359 h 359"/>
                <a:gd name="T18" fmla="*/ 359 w 359"/>
                <a:gd name="T19" fmla="*/ 359 h 359"/>
                <a:gd name="T20" fmla="*/ 359 w 359"/>
                <a:gd name="T21" fmla="*/ 170 h 359"/>
                <a:gd name="T22" fmla="*/ 359 w 359"/>
                <a:gd name="T23" fmla="*/ 170 h 359"/>
                <a:gd name="T24" fmla="*/ 359 w 359"/>
                <a:gd name="T25" fmla="*/ 0 h 359"/>
                <a:gd name="T26" fmla="*/ 359 w 359"/>
                <a:gd name="T2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359">
                  <a:moveTo>
                    <a:pt x="359" y="0"/>
                  </a:moveTo>
                  <a:lnTo>
                    <a:pt x="359" y="0"/>
                  </a:lnTo>
                  <a:lnTo>
                    <a:pt x="35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0" y="170"/>
                  </a:lnTo>
                  <a:lnTo>
                    <a:pt x="189" y="170"/>
                  </a:lnTo>
                  <a:lnTo>
                    <a:pt x="189" y="359"/>
                  </a:lnTo>
                  <a:lnTo>
                    <a:pt x="359" y="359"/>
                  </a:lnTo>
                  <a:lnTo>
                    <a:pt x="359" y="170"/>
                  </a:lnTo>
                  <a:lnTo>
                    <a:pt x="359" y="170"/>
                  </a:lnTo>
                  <a:lnTo>
                    <a:pt x="359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9" name="Group 13">
            <a:extLst>
              <a:ext uri="{FF2B5EF4-FFF2-40B4-BE49-F238E27FC236}">
                <a16:creationId xmlns:a16="http://schemas.microsoft.com/office/drawing/2014/main" id="{AE6E5BD7-CFEE-5A40-94D2-FB14A0FCA7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21315" y="5100501"/>
            <a:ext cx="334609" cy="463992"/>
            <a:chOff x="1057" y="999"/>
            <a:chExt cx="225" cy="312"/>
          </a:xfrm>
        </p:grpSpPr>
        <p:sp>
          <p:nvSpPr>
            <p:cNvPr id="110" name="AutoShape 12">
              <a:extLst>
                <a:ext uri="{FF2B5EF4-FFF2-40B4-BE49-F238E27FC236}">
                  <a16:creationId xmlns:a16="http://schemas.microsoft.com/office/drawing/2014/main" id="{F30F8D97-7038-4143-BAA9-C3118967864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57" y="999"/>
              <a:ext cx="22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Oval 14">
              <a:extLst>
                <a:ext uri="{FF2B5EF4-FFF2-40B4-BE49-F238E27FC236}">
                  <a16:creationId xmlns:a16="http://schemas.microsoft.com/office/drawing/2014/main" id="{AEAC3B4F-FC04-4D43-A749-1751203A9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" y="999"/>
              <a:ext cx="225" cy="22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D790E764-1855-EC48-ABC3-2105EE6D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" y="1282"/>
              <a:ext cx="97" cy="29"/>
            </a:xfrm>
            <a:custGeom>
              <a:avLst/>
              <a:gdLst>
                <a:gd name="T0" fmla="*/ 362 w 426"/>
                <a:gd name="T1" fmla="*/ 128 h 128"/>
                <a:gd name="T2" fmla="*/ 64 w 426"/>
                <a:gd name="T3" fmla="*/ 128 h 128"/>
                <a:gd name="T4" fmla="*/ 0 w 426"/>
                <a:gd name="T5" fmla="*/ 64 h 128"/>
                <a:gd name="T6" fmla="*/ 0 w 426"/>
                <a:gd name="T7" fmla="*/ 64 h 128"/>
                <a:gd name="T8" fmla="*/ 64 w 426"/>
                <a:gd name="T9" fmla="*/ 0 h 128"/>
                <a:gd name="T10" fmla="*/ 362 w 426"/>
                <a:gd name="T11" fmla="*/ 0 h 128"/>
                <a:gd name="T12" fmla="*/ 426 w 426"/>
                <a:gd name="T13" fmla="*/ 64 h 128"/>
                <a:gd name="T14" fmla="*/ 426 w 426"/>
                <a:gd name="T15" fmla="*/ 64 h 128"/>
                <a:gd name="T16" fmla="*/ 362 w 426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" h="128">
                  <a:moveTo>
                    <a:pt x="362" y="128"/>
                  </a:moveTo>
                  <a:cubicBezTo>
                    <a:pt x="64" y="128"/>
                    <a:pt x="64" y="128"/>
                    <a:pt x="64" y="128"/>
                  </a:cubicBezTo>
                  <a:cubicBezTo>
                    <a:pt x="28" y="128"/>
                    <a:pt x="0" y="99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98" y="0"/>
                    <a:pt x="426" y="29"/>
                    <a:pt x="426" y="64"/>
                  </a:cubicBezTo>
                  <a:cubicBezTo>
                    <a:pt x="426" y="64"/>
                    <a:pt x="426" y="64"/>
                    <a:pt x="426" y="64"/>
                  </a:cubicBezTo>
                  <a:cubicBezTo>
                    <a:pt x="426" y="99"/>
                    <a:pt x="398" y="128"/>
                    <a:pt x="362" y="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57DB1CAA-2BC5-AA49-8D17-73183014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" y="1243"/>
              <a:ext cx="97" cy="29"/>
            </a:xfrm>
            <a:custGeom>
              <a:avLst/>
              <a:gdLst>
                <a:gd name="T0" fmla="*/ 362 w 426"/>
                <a:gd name="T1" fmla="*/ 128 h 128"/>
                <a:gd name="T2" fmla="*/ 64 w 426"/>
                <a:gd name="T3" fmla="*/ 128 h 128"/>
                <a:gd name="T4" fmla="*/ 0 w 426"/>
                <a:gd name="T5" fmla="*/ 64 h 128"/>
                <a:gd name="T6" fmla="*/ 0 w 426"/>
                <a:gd name="T7" fmla="*/ 64 h 128"/>
                <a:gd name="T8" fmla="*/ 64 w 426"/>
                <a:gd name="T9" fmla="*/ 0 h 128"/>
                <a:gd name="T10" fmla="*/ 362 w 426"/>
                <a:gd name="T11" fmla="*/ 0 h 128"/>
                <a:gd name="T12" fmla="*/ 426 w 426"/>
                <a:gd name="T13" fmla="*/ 64 h 128"/>
                <a:gd name="T14" fmla="*/ 426 w 426"/>
                <a:gd name="T15" fmla="*/ 64 h 128"/>
                <a:gd name="T16" fmla="*/ 362 w 426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" h="128">
                  <a:moveTo>
                    <a:pt x="362" y="128"/>
                  </a:moveTo>
                  <a:cubicBezTo>
                    <a:pt x="64" y="128"/>
                    <a:pt x="64" y="128"/>
                    <a:pt x="64" y="128"/>
                  </a:cubicBezTo>
                  <a:cubicBezTo>
                    <a:pt x="28" y="128"/>
                    <a:pt x="0" y="100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98" y="0"/>
                    <a:pt x="426" y="29"/>
                    <a:pt x="426" y="64"/>
                  </a:cubicBezTo>
                  <a:cubicBezTo>
                    <a:pt x="426" y="64"/>
                    <a:pt x="426" y="64"/>
                    <a:pt x="426" y="64"/>
                  </a:cubicBezTo>
                  <a:cubicBezTo>
                    <a:pt x="426" y="100"/>
                    <a:pt x="398" y="128"/>
                    <a:pt x="362" y="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37BA732D-637B-FE4B-94E9-4ABF395AD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" y="1194"/>
              <a:ext cx="97" cy="39"/>
            </a:xfrm>
            <a:custGeom>
              <a:avLst/>
              <a:gdLst>
                <a:gd name="T0" fmla="*/ 341 w 426"/>
                <a:gd name="T1" fmla="*/ 171 h 171"/>
                <a:gd name="T2" fmla="*/ 85 w 426"/>
                <a:gd name="T3" fmla="*/ 171 h 171"/>
                <a:gd name="T4" fmla="*/ 0 w 426"/>
                <a:gd name="T5" fmla="*/ 85 h 171"/>
                <a:gd name="T6" fmla="*/ 0 w 426"/>
                <a:gd name="T7" fmla="*/ 85 h 171"/>
                <a:gd name="T8" fmla="*/ 85 w 426"/>
                <a:gd name="T9" fmla="*/ 0 h 171"/>
                <a:gd name="T10" fmla="*/ 341 w 426"/>
                <a:gd name="T11" fmla="*/ 0 h 171"/>
                <a:gd name="T12" fmla="*/ 426 w 426"/>
                <a:gd name="T13" fmla="*/ 85 h 171"/>
                <a:gd name="T14" fmla="*/ 426 w 426"/>
                <a:gd name="T15" fmla="*/ 85 h 171"/>
                <a:gd name="T16" fmla="*/ 341 w 426"/>
                <a:gd name="T1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" h="171">
                  <a:moveTo>
                    <a:pt x="341" y="171"/>
                  </a:moveTo>
                  <a:cubicBezTo>
                    <a:pt x="85" y="171"/>
                    <a:pt x="85" y="171"/>
                    <a:pt x="85" y="171"/>
                  </a:cubicBezTo>
                  <a:cubicBezTo>
                    <a:pt x="38" y="171"/>
                    <a:pt x="0" y="133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88" y="0"/>
                    <a:pt x="426" y="38"/>
                    <a:pt x="426" y="85"/>
                  </a:cubicBezTo>
                  <a:cubicBezTo>
                    <a:pt x="426" y="85"/>
                    <a:pt x="426" y="85"/>
                    <a:pt x="426" y="85"/>
                  </a:cubicBezTo>
                  <a:cubicBezTo>
                    <a:pt x="426" y="133"/>
                    <a:pt x="388" y="171"/>
                    <a:pt x="341" y="17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id="{5C04DFB5-9758-8641-BB50-FC538986DF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59627" y="4107288"/>
            <a:ext cx="476838" cy="476838"/>
            <a:chOff x="410" y="999"/>
            <a:chExt cx="312" cy="312"/>
          </a:xfrm>
        </p:grpSpPr>
        <p:sp>
          <p:nvSpPr>
            <p:cNvPr id="116" name="AutoShape 3">
              <a:extLst>
                <a:ext uri="{FF2B5EF4-FFF2-40B4-BE49-F238E27FC236}">
                  <a16:creationId xmlns:a16="http://schemas.microsoft.com/office/drawing/2014/main" id="{20B9B06C-3B35-6745-BDA6-37EFBBEBDF3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0" y="999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5">
              <a:extLst>
                <a:ext uri="{FF2B5EF4-FFF2-40B4-BE49-F238E27FC236}">
                  <a16:creationId xmlns:a16="http://schemas.microsoft.com/office/drawing/2014/main" id="{290EF2C8-1393-AA46-B65D-498B8E763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999"/>
              <a:ext cx="312" cy="312"/>
            </a:xfrm>
            <a:custGeom>
              <a:avLst/>
              <a:gdLst>
                <a:gd name="T0" fmla="*/ 682 w 1365"/>
                <a:gd name="T1" fmla="*/ 1365 h 1365"/>
                <a:gd name="T2" fmla="*/ 0 w 1365"/>
                <a:gd name="T3" fmla="*/ 683 h 1365"/>
                <a:gd name="T4" fmla="*/ 682 w 1365"/>
                <a:gd name="T5" fmla="*/ 0 h 1365"/>
                <a:gd name="T6" fmla="*/ 682 w 1365"/>
                <a:gd name="T7" fmla="*/ 128 h 1365"/>
                <a:gd name="T8" fmla="*/ 128 w 1365"/>
                <a:gd name="T9" fmla="*/ 683 h 1365"/>
                <a:gd name="T10" fmla="*/ 682 w 1365"/>
                <a:gd name="T11" fmla="*/ 1237 h 1365"/>
                <a:gd name="T12" fmla="*/ 1237 w 1365"/>
                <a:gd name="T13" fmla="*/ 683 h 1365"/>
                <a:gd name="T14" fmla="*/ 1365 w 1365"/>
                <a:gd name="T15" fmla="*/ 683 h 1365"/>
                <a:gd name="T16" fmla="*/ 682 w 1365"/>
                <a:gd name="T17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5" h="1365">
                  <a:moveTo>
                    <a:pt x="682" y="1365"/>
                  </a:moveTo>
                  <a:cubicBezTo>
                    <a:pt x="306" y="1365"/>
                    <a:pt x="0" y="1059"/>
                    <a:pt x="0" y="683"/>
                  </a:cubicBezTo>
                  <a:cubicBezTo>
                    <a:pt x="0" y="306"/>
                    <a:pt x="306" y="0"/>
                    <a:pt x="682" y="0"/>
                  </a:cubicBezTo>
                  <a:cubicBezTo>
                    <a:pt x="682" y="128"/>
                    <a:pt x="682" y="128"/>
                    <a:pt x="682" y="128"/>
                  </a:cubicBezTo>
                  <a:cubicBezTo>
                    <a:pt x="377" y="128"/>
                    <a:pt x="128" y="377"/>
                    <a:pt x="128" y="683"/>
                  </a:cubicBezTo>
                  <a:cubicBezTo>
                    <a:pt x="128" y="988"/>
                    <a:pt x="377" y="1237"/>
                    <a:pt x="682" y="1237"/>
                  </a:cubicBezTo>
                  <a:cubicBezTo>
                    <a:pt x="988" y="1237"/>
                    <a:pt x="1237" y="988"/>
                    <a:pt x="1237" y="683"/>
                  </a:cubicBezTo>
                  <a:cubicBezTo>
                    <a:pt x="1365" y="683"/>
                    <a:pt x="1365" y="683"/>
                    <a:pt x="1365" y="683"/>
                  </a:cubicBezTo>
                  <a:cubicBezTo>
                    <a:pt x="1365" y="1059"/>
                    <a:pt x="1059" y="1365"/>
                    <a:pt x="682" y="13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ED12424F-9E97-8B43-B08D-85FFD6B6D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" y="1037"/>
              <a:ext cx="183" cy="225"/>
            </a:xfrm>
            <a:custGeom>
              <a:avLst/>
              <a:gdLst>
                <a:gd name="T0" fmla="*/ 331 w 801"/>
                <a:gd name="T1" fmla="*/ 984 h 984"/>
                <a:gd name="T2" fmla="*/ 0 w 801"/>
                <a:gd name="T3" fmla="*/ 846 h 984"/>
                <a:gd name="T4" fmla="*/ 90 w 801"/>
                <a:gd name="T5" fmla="*/ 756 h 984"/>
                <a:gd name="T6" fmla="*/ 331 w 801"/>
                <a:gd name="T7" fmla="*/ 856 h 984"/>
                <a:gd name="T8" fmla="*/ 573 w 801"/>
                <a:gd name="T9" fmla="*/ 756 h 984"/>
                <a:gd name="T10" fmla="*/ 673 w 801"/>
                <a:gd name="T11" fmla="*/ 515 h 984"/>
                <a:gd name="T12" fmla="*/ 573 w 801"/>
                <a:gd name="T13" fmla="*/ 273 h 984"/>
                <a:gd name="T14" fmla="*/ 90 w 801"/>
                <a:gd name="T15" fmla="*/ 273 h 984"/>
                <a:gd name="T16" fmla="*/ 0 w 801"/>
                <a:gd name="T17" fmla="*/ 183 h 984"/>
                <a:gd name="T18" fmla="*/ 663 w 801"/>
                <a:gd name="T19" fmla="*/ 183 h 984"/>
                <a:gd name="T20" fmla="*/ 801 w 801"/>
                <a:gd name="T21" fmla="*/ 515 h 984"/>
                <a:gd name="T22" fmla="*/ 663 w 801"/>
                <a:gd name="T23" fmla="*/ 846 h 984"/>
                <a:gd name="T24" fmla="*/ 331 w 801"/>
                <a:gd name="T25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1" h="984">
                  <a:moveTo>
                    <a:pt x="331" y="984"/>
                  </a:moveTo>
                  <a:cubicBezTo>
                    <a:pt x="206" y="984"/>
                    <a:pt x="88" y="935"/>
                    <a:pt x="0" y="846"/>
                  </a:cubicBezTo>
                  <a:cubicBezTo>
                    <a:pt x="90" y="756"/>
                    <a:pt x="90" y="756"/>
                    <a:pt x="90" y="756"/>
                  </a:cubicBezTo>
                  <a:cubicBezTo>
                    <a:pt x="155" y="820"/>
                    <a:pt x="240" y="856"/>
                    <a:pt x="331" y="856"/>
                  </a:cubicBezTo>
                  <a:cubicBezTo>
                    <a:pt x="423" y="856"/>
                    <a:pt x="508" y="820"/>
                    <a:pt x="573" y="756"/>
                  </a:cubicBezTo>
                  <a:cubicBezTo>
                    <a:pt x="637" y="691"/>
                    <a:pt x="673" y="606"/>
                    <a:pt x="673" y="515"/>
                  </a:cubicBezTo>
                  <a:cubicBezTo>
                    <a:pt x="673" y="424"/>
                    <a:pt x="637" y="338"/>
                    <a:pt x="573" y="273"/>
                  </a:cubicBezTo>
                  <a:cubicBezTo>
                    <a:pt x="440" y="141"/>
                    <a:pt x="223" y="140"/>
                    <a:pt x="90" y="27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183" y="0"/>
                    <a:pt x="480" y="0"/>
                    <a:pt x="663" y="183"/>
                  </a:cubicBezTo>
                  <a:cubicBezTo>
                    <a:pt x="752" y="272"/>
                    <a:pt x="801" y="389"/>
                    <a:pt x="801" y="515"/>
                  </a:cubicBezTo>
                  <a:cubicBezTo>
                    <a:pt x="801" y="640"/>
                    <a:pt x="752" y="758"/>
                    <a:pt x="663" y="846"/>
                  </a:cubicBezTo>
                  <a:cubicBezTo>
                    <a:pt x="575" y="935"/>
                    <a:pt x="457" y="984"/>
                    <a:pt x="331" y="984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ADC20245-420A-3A48-9E71-27142DCC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" y="1097"/>
              <a:ext cx="117" cy="117"/>
            </a:xfrm>
            <a:custGeom>
              <a:avLst/>
              <a:gdLst>
                <a:gd name="T0" fmla="*/ 256 w 512"/>
                <a:gd name="T1" fmla="*/ 512 h 512"/>
                <a:gd name="T2" fmla="*/ 0 w 512"/>
                <a:gd name="T3" fmla="*/ 256 h 512"/>
                <a:gd name="T4" fmla="*/ 256 w 512"/>
                <a:gd name="T5" fmla="*/ 0 h 512"/>
                <a:gd name="T6" fmla="*/ 256 w 512"/>
                <a:gd name="T7" fmla="*/ 128 h 512"/>
                <a:gd name="T8" fmla="*/ 128 w 512"/>
                <a:gd name="T9" fmla="*/ 256 h 512"/>
                <a:gd name="T10" fmla="*/ 256 w 512"/>
                <a:gd name="T11" fmla="*/ 384 h 512"/>
                <a:gd name="T12" fmla="*/ 384 w 512"/>
                <a:gd name="T13" fmla="*/ 256 h 512"/>
                <a:gd name="T14" fmla="*/ 512 w 512"/>
                <a:gd name="T15" fmla="*/ 256 h 512"/>
                <a:gd name="T16" fmla="*/ 256 w 512"/>
                <a:gd name="T17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512">
                  <a:moveTo>
                    <a:pt x="256" y="512"/>
                  </a:moveTo>
                  <a:cubicBezTo>
                    <a:pt x="115" y="512"/>
                    <a:pt x="0" y="397"/>
                    <a:pt x="0" y="256"/>
                  </a:cubicBezTo>
                  <a:cubicBezTo>
                    <a:pt x="0" y="114"/>
                    <a:pt x="115" y="0"/>
                    <a:pt x="256" y="0"/>
                  </a:cubicBezTo>
                  <a:cubicBezTo>
                    <a:pt x="256" y="128"/>
                    <a:pt x="256" y="128"/>
                    <a:pt x="256" y="128"/>
                  </a:cubicBezTo>
                  <a:cubicBezTo>
                    <a:pt x="186" y="128"/>
                    <a:pt x="128" y="185"/>
                    <a:pt x="128" y="256"/>
                  </a:cubicBezTo>
                  <a:cubicBezTo>
                    <a:pt x="128" y="326"/>
                    <a:pt x="186" y="384"/>
                    <a:pt x="256" y="384"/>
                  </a:cubicBezTo>
                  <a:cubicBezTo>
                    <a:pt x="327" y="384"/>
                    <a:pt x="384" y="326"/>
                    <a:pt x="384" y="256"/>
                  </a:cubicBezTo>
                  <a:cubicBezTo>
                    <a:pt x="512" y="256"/>
                    <a:pt x="512" y="256"/>
                    <a:pt x="512" y="256"/>
                  </a:cubicBezTo>
                  <a:cubicBezTo>
                    <a:pt x="512" y="397"/>
                    <a:pt x="398" y="512"/>
                    <a:pt x="256" y="512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0" name="Graphic 291" descr="gear, wrench, engineer">
            <a:extLst>
              <a:ext uri="{FF2B5EF4-FFF2-40B4-BE49-F238E27FC236}">
                <a16:creationId xmlns:a16="http://schemas.microsoft.com/office/drawing/2014/main" id="{28B8E4ED-C24E-4F46-AF2E-45827A01A590}"/>
              </a:ext>
            </a:extLst>
          </p:cNvPr>
          <p:cNvGrpSpPr/>
          <p:nvPr/>
        </p:nvGrpSpPr>
        <p:grpSpPr>
          <a:xfrm>
            <a:off x="6854047" y="3196351"/>
            <a:ext cx="469145" cy="463993"/>
            <a:chOff x="3513079" y="2994448"/>
            <a:chExt cx="498751" cy="498751"/>
          </a:xfrm>
        </p:grpSpPr>
        <p:sp>
          <p:nvSpPr>
            <p:cNvPr id="121" name="Freeform: Shape 82">
              <a:extLst>
                <a:ext uri="{FF2B5EF4-FFF2-40B4-BE49-F238E27FC236}">
                  <a16:creationId xmlns:a16="http://schemas.microsoft.com/office/drawing/2014/main" id="{3AB2270A-BAF3-CB42-9EAF-71623F9AD0DE}"/>
                </a:ext>
              </a:extLst>
            </p:cNvPr>
            <p:cNvSpPr/>
            <p:nvPr/>
          </p:nvSpPr>
          <p:spPr>
            <a:xfrm>
              <a:off x="3510968" y="2992337"/>
              <a:ext cx="498751" cy="498751"/>
            </a:xfrm>
            <a:custGeom>
              <a:avLst/>
              <a:gdLst>
                <a:gd name="connsiteX0" fmla="*/ 499635 w 498751"/>
                <a:gd name="connsiteY0" fmla="*/ 277035 h 498751"/>
                <a:gd name="connsiteX1" fmla="*/ 499635 w 498751"/>
                <a:gd name="connsiteY1" fmla="*/ 224623 h 498751"/>
                <a:gd name="connsiteX2" fmla="*/ 445560 w 498751"/>
                <a:gd name="connsiteY2" fmla="*/ 224623 h 498751"/>
                <a:gd name="connsiteX3" fmla="*/ 407060 w 498751"/>
                <a:gd name="connsiteY3" fmla="*/ 131698 h 498751"/>
                <a:gd name="connsiteX4" fmla="*/ 445298 w 498751"/>
                <a:gd name="connsiteY4" fmla="*/ 93460 h 498751"/>
                <a:gd name="connsiteX5" fmla="*/ 408285 w 498751"/>
                <a:gd name="connsiteY5" fmla="*/ 56448 h 498751"/>
                <a:gd name="connsiteX6" fmla="*/ 370048 w 498751"/>
                <a:gd name="connsiteY6" fmla="*/ 94686 h 498751"/>
                <a:gd name="connsiteX7" fmla="*/ 277123 w 498751"/>
                <a:gd name="connsiteY7" fmla="*/ 56186 h 498751"/>
                <a:gd name="connsiteX8" fmla="*/ 277123 w 498751"/>
                <a:gd name="connsiteY8" fmla="*/ 2111 h 498751"/>
                <a:gd name="connsiteX9" fmla="*/ 224710 w 498751"/>
                <a:gd name="connsiteY9" fmla="*/ 2111 h 498751"/>
                <a:gd name="connsiteX10" fmla="*/ 224710 w 498751"/>
                <a:gd name="connsiteY10" fmla="*/ 56186 h 498751"/>
                <a:gd name="connsiteX11" fmla="*/ 131785 w 498751"/>
                <a:gd name="connsiteY11" fmla="*/ 94686 h 498751"/>
                <a:gd name="connsiteX12" fmla="*/ 93548 w 498751"/>
                <a:gd name="connsiteY12" fmla="*/ 56448 h 498751"/>
                <a:gd name="connsiteX13" fmla="*/ 56536 w 498751"/>
                <a:gd name="connsiteY13" fmla="*/ 93460 h 498751"/>
                <a:gd name="connsiteX14" fmla="*/ 94773 w 498751"/>
                <a:gd name="connsiteY14" fmla="*/ 131698 h 498751"/>
                <a:gd name="connsiteX15" fmla="*/ 56273 w 498751"/>
                <a:gd name="connsiteY15" fmla="*/ 224623 h 498751"/>
                <a:gd name="connsiteX16" fmla="*/ 2111 w 498751"/>
                <a:gd name="connsiteY16" fmla="*/ 224623 h 498751"/>
                <a:gd name="connsiteX17" fmla="*/ 2111 w 498751"/>
                <a:gd name="connsiteY17" fmla="*/ 277035 h 498751"/>
                <a:gd name="connsiteX18" fmla="*/ 56186 w 498751"/>
                <a:gd name="connsiteY18" fmla="*/ 277035 h 498751"/>
                <a:gd name="connsiteX19" fmla="*/ 112010 w 498751"/>
                <a:gd name="connsiteY19" fmla="*/ 389735 h 498751"/>
                <a:gd name="connsiteX20" fmla="*/ 224710 w 498751"/>
                <a:gd name="connsiteY20" fmla="*/ 445560 h 498751"/>
                <a:gd name="connsiteX21" fmla="*/ 224710 w 498751"/>
                <a:gd name="connsiteY21" fmla="*/ 499635 h 498751"/>
                <a:gd name="connsiteX22" fmla="*/ 277123 w 498751"/>
                <a:gd name="connsiteY22" fmla="*/ 499635 h 498751"/>
                <a:gd name="connsiteX23" fmla="*/ 277123 w 498751"/>
                <a:gd name="connsiteY23" fmla="*/ 445560 h 498751"/>
                <a:gd name="connsiteX24" fmla="*/ 370048 w 498751"/>
                <a:gd name="connsiteY24" fmla="*/ 407060 h 498751"/>
                <a:gd name="connsiteX25" fmla="*/ 408285 w 498751"/>
                <a:gd name="connsiteY25" fmla="*/ 445298 h 498751"/>
                <a:gd name="connsiteX26" fmla="*/ 445298 w 498751"/>
                <a:gd name="connsiteY26" fmla="*/ 408285 h 498751"/>
                <a:gd name="connsiteX27" fmla="*/ 407060 w 498751"/>
                <a:gd name="connsiteY27" fmla="*/ 370048 h 498751"/>
                <a:gd name="connsiteX28" fmla="*/ 445560 w 498751"/>
                <a:gd name="connsiteY28" fmla="*/ 277123 h 498751"/>
                <a:gd name="connsiteX29" fmla="*/ 499635 w 498751"/>
                <a:gd name="connsiteY29" fmla="*/ 277123 h 498751"/>
                <a:gd name="connsiteX30" fmla="*/ 499635 w 498751"/>
                <a:gd name="connsiteY30" fmla="*/ 277035 h 498751"/>
                <a:gd name="connsiteX31" fmla="*/ 106848 w 498751"/>
                <a:gd name="connsiteY31" fmla="*/ 250873 h 498751"/>
                <a:gd name="connsiteX32" fmla="*/ 139573 w 498751"/>
                <a:gd name="connsiteY32" fmla="*/ 159523 h 498751"/>
                <a:gd name="connsiteX33" fmla="*/ 222786 w 498751"/>
                <a:gd name="connsiteY33" fmla="*/ 109648 h 498751"/>
                <a:gd name="connsiteX34" fmla="*/ 318773 w 498751"/>
                <a:gd name="connsiteY34" fmla="*/ 123910 h 498751"/>
                <a:gd name="connsiteX35" fmla="*/ 383960 w 498751"/>
                <a:gd name="connsiteY35" fmla="*/ 195835 h 498751"/>
                <a:gd name="connsiteX36" fmla="*/ 388685 w 498751"/>
                <a:gd name="connsiteY36" fmla="*/ 292785 h 498751"/>
                <a:gd name="connsiteX37" fmla="*/ 330848 w 498751"/>
                <a:gd name="connsiteY37" fmla="*/ 370748 h 498751"/>
                <a:gd name="connsiteX38" fmla="*/ 236698 w 498751"/>
                <a:gd name="connsiteY38" fmla="*/ 394285 h 498751"/>
                <a:gd name="connsiteX39" fmla="*/ 148936 w 498751"/>
                <a:gd name="connsiteY39" fmla="*/ 352810 h 498751"/>
                <a:gd name="connsiteX40" fmla="*/ 117610 w 498751"/>
                <a:gd name="connsiteY40" fmla="*/ 306085 h 498751"/>
                <a:gd name="connsiteX41" fmla="*/ 106848 w 498751"/>
                <a:gd name="connsiteY41" fmla="*/ 250873 h 49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98751" h="498751">
                  <a:moveTo>
                    <a:pt x="499635" y="277035"/>
                  </a:moveTo>
                  <a:lnTo>
                    <a:pt x="499635" y="224623"/>
                  </a:lnTo>
                  <a:lnTo>
                    <a:pt x="445560" y="224623"/>
                  </a:lnTo>
                  <a:cubicBezTo>
                    <a:pt x="441098" y="190848"/>
                    <a:pt x="427798" y="158823"/>
                    <a:pt x="407060" y="131698"/>
                  </a:cubicBezTo>
                  <a:lnTo>
                    <a:pt x="445298" y="93460"/>
                  </a:lnTo>
                  <a:lnTo>
                    <a:pt x="408285" y="56448"/>
                  </a:lnTo>
                  <a:lnTo>
                    <a:pt x="370048" y="94686"/>
                  </a:lnTo>
                  <a:cubicBezTo>
                    <a:pt x="342923" y="73948"/>
                    <a:pt x="310898" y="60648"/>
                    <a:pt x="277123" y="56186"/>
                  </a:cubicBezTo>
                  <a:lnTo>
                    <a:pt x="277123" y="2111"/>
                  </a:lnTo>
                  <a:lnTo>
                    <a:pt x="224710" y="2111"/>
                  </a:lnTo>
                  <a:lnTo>
                    <a:pt x="224710" y="56186"/>
                  </a:lnTo>
                  <a:cubicBezTo>
                    <a:pt x="190935" y="60648"/>
                    <a:pt x="158911" y="73948"/>
                    <a:pt x="131785" y="94686"/>
                  </a:cubicBezTo>
                  <a:lnTo>
                    <a:pt x="93548" y="56448"/>
                  </a:lnTo>
                  <a:lnTo>
                    <a:pt x="56536" y="93460"/>
                  </a:lnTo>
                  <a:lnTo>
                    <a:pt x="94773" y="131698"/>
                  </a:lnTo>
                  <a:cubicBezTo>
                    <a:pt x="74036" y="158823"/>
                    <a:pt x="60736" y="190848"/>
                    <a:pt x="56273" y="224623"/>
                  </a:cubicBezTo>
                  <a:lnTo>
                    <a:pt x="2111" y="224623"/>
                  </a:lnTo>
                  <a:lnTo>
                    <a:pt x="2111" y="277035"/>
                  </a:lnTo>
                  <a:lnTo>
                    <a:pt x="56186" y="277035"/>
                  </a:lnTo>
                  <a:cubicBezTo>
                    <a:pt x="61961" y="319648"/>
                    <a:pt x="81561" y="359285"/>
                    <a:pt x="112010" y="389735"/>
                  </a:cubicBezTo>
                  <a:cubicBezTo>
                    <a:pt x="142461" y="420185"/>
                    <a:pt x="182011" y="439785"/>
                    <a:pt x="224710" y="445560"/>
                  </a:cubicBezTo>
                  <a:lnTo>
                    <a:pt x="224710" y="499635"/>
                  </a:lnTo>
                  <a:lnTo>
                    <a:pt x="277123" y="499635"/>
                  </a:lnTo>
                  <a:lnTo>
                    <a:pt x="277123" y="445560"/>
                  </a:lnTo>
                  <a:cubicBezTo>
                    <a:pt x="310898" y="441098"/>
                    <a:pt x="342923" y="427798"/>
                    <a:pt x="370048" y="407060"/>
                  </a:cubicBezTo>
                  <a:lnTo>
                    <a:pt x="408285" y="445298"/>
                  </a:lnTo>
                  <a:lnTo>
                    <a:pt x="445298" y="408285"/>
                  </a:lnTo>
                  <a:lnTo>
                    <a:pt x="407060" y="370048"/>
                  </a:lnTo>
                  <a:cubicBezTo>
                    <a:pt x="427798" y="342923"/>
                    <a:pt x="441098" y="310898"/>
                    <a:pt x="445560" y="277123"/>
                  </a:cubicBezTo>
                  <a:lnTo>
                    <a:pt x="499635" y="277123"/>
                  </a:lnTo>
                  <a:lnTo>
                    <a:pt x="499635" y="277035"/>
                  </a:lnTo>
                  <a:close/>
                  <a:moveTo>
                    <a:pt x="106848" y="250873"/>
                  </a:moveTo>
                  <a:cubicBezTo>
                    <a:pt x="106848" y="217535"/>
                    <a:pt x="118398" y="185248"/>
                    <a:pt x="139573" y="159523"/>
                  </a:cubicBezTo>
                  <a:cubicBezTo>
                    <a:pt x="160748" y="133798"/>
                    <a:pt x="190148" y="116123"/>
                    <a:pt x="222786" y="109648"/>
                  </a:cubicBezTo>
                  <a:cubicBezTo>
                    <a:pt x="255423" y="103173"/>
                    <a:pt x="289373" y="108161"/>
                    <a:pt x="318773" y="123910"/>
                  </a:cubicBezTo>
                  <a:cubicBezTo>
                    <a:pt x="348173" y="139573"/>
                    <a:pt x="371185" y="165035"/>
                    <a:pt x="383960" y="195835"/>
                  </a:cubicBezTo>
                  <a:cubicBezTo>
                    <a:pt x="396735" y="226635"/>
                    <a:pt x="398397" y="260848"/>
                    <a:pt x="388685" y="292785"/>
                  </a:cubicBezTo>
                  <a:cubicBezTo>
                    <a:pt x="378973" y="324635"/>
                    <a:pt x="358585" y="352197"/>
                    <a:pt x="330848" y="370748"/>
                  </a:cubicBezTo>
                  <a:cubicBezTo>
                    <a:pt x="303110" y="389298"/>
                    <a:pt x="269860" y="397610"/>
                    <a:pt x="236698" y="394285"/>
                  </a:cubicBezTo>
                  <a:cubicBezTo>
                    <a:pt x="203535" y="391048"/>
                    <a:pt x="172560" y="376347"/>
                    <a:pt x="148936" y="352810"/>
                  </a:cubicBezTo>
                  <a:cubicBezTo>
                    <a:pt x="135548" y="339510"/>
                    <a:pt x="124873" y="323585"/>
                    <a:pt x="117610" y="306085"/>
                  </a:cubicBezTo>
                  <a:cubicBezTo>
                    <a:pt x="110523" y="288498"/>
                    <a:pt x="106761" y="269773"/>
                    <a:pt x="106848" y="250873"/>
                  </a:cubicBezTo>
                  <a:close/>
                </a:path>
              </a:pathLst>
            </a:custGeom>
            <a:solidFill>
              <a:schemeClr val="tx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83">
              <a:extLst>
                <a:ext uri="{FF2B5EF4-FFF2-40B4-BE49-F238E27FC236}">
                  <a16:creationId xmlns:a16="http://schemas.microsoft.com/office/drawing/2014/main" id="{AA7DFFC8-8717-234D-AC2F-137EB7DEFC0C}"/>
                </a:ext>
              </a:extLst>
            </p:cNvPr>
            <p:cNvSpPr/>
            <p:nvPr/>
          </p:nvSpPr>
          <p:spPr>
            <a:xfrm>
              <a:off x="3525494" y="3127375"/>
              <a:ext cx="348087" cy="348087"/>
            </a:xfrm>
            <a:custGeom>
              <a:avLst/>
              <a:gdLst>
                <a:gd name="connsiteX0" fmla="*/ 286398 w 348086"/>
                <a:gd name="connsiteY0" fmla="*/ 124333 h 348086"/>
                <a:gd name="connsiteX1" fmla="*/ 226548 w 348086"/>
                <a:gd name="connsiteY1" fmla="*/ 64483 h 348086"/>
                <a:gd name="connsiteX2" fmla="*/ 280448 w 348086"/>
                <a:gd name="connsiteY2" fmla="*/ 10583 h 348086"/>
                <a:gd name="connsiteX3" fmla="*/ 216923 w 348086"/>
                <a:gd name="connsiteY3" fmla="*/ 4108 h 348086"/>
                <a:gd name="connsiteX4" fmla="*/ 160310 w 348086"/>
                <a:gd name="connsiteY4" fmla="*/ 33683 h 348086"/>
                <a:gd name="connsiteX5" fmla="*/ 129335 w 348086"/>
                <a:gd name="connsiteY5" fmla="*/ 89508 h 348086"/>
                <a:gd name="connsiteX6" fmla="*/ 134235 w 348086"/>
                <a:gd name="connsiteY6" fmla="*/ 153121 h 348086"/>
                <a:gd name="connsiteX7" fmla="*/ 15236 w 348086"/>
                <a:gd name="connsiteY7" fmla="*/ 272121 h 348086"/>
                <a:gd name="connsiteX8" fmla="*/ 2111 w 348086"/>
                <a:gd name="connsiteY8" fmla="*/ 303883 h 348086"/>
                <a:gd name="connsiteX9" fmla="*/ 15236 w 348086"/>
                <a:gd name="connsiteY9" fmla="*/ 335645 h 348086"/>
                <a:gd name="connsiteX10" fmla="*/ 46998 w 348086"/>
                <a:gd name="connsiteY10" fmla="*/ 348770 h 348086"/>
                <a:gd name="connsiteX11" fmla="*/ 78760 w 348086"/>
                <a:gd name="connsiteY11" fmla="*/ 335645 h 348086"/>
                <a:gd name="connsiteX12" fmla="*/ 197760 w 348086"/>
                <a:gd name="connsiteY12" fmla="*/ 216645 h 348086"/>
                <a:gd name="connsiteX13" fmla="*/ 261373 w 348086"/>
                <a:gd name="connsiteY13" fmla="*/ 221546 h 348086"/>
                <a:gd name="connsiteX14" fmla="*/ 317198 w 348086"/>
                <a:gd name="connsiteY14" fmla="*/ 190571 h 348086"/>
                <a:gd name="connsiteX15" fmla="*/ 346773 w 348086"/>
                <a:gd name="connsiteY15" fmla="*/ 134045 h 348086"/>
                <a:gd name="connsiteX16" fmla="*/ 340298 w 348086"/>
                <a:gd name="connsiteY16" fmla="*/ 70521 h 348086"/>
                <a:gd name="connsiteX17" fmla="*/ 286398 w 348086"/>
                <a:gd name="connsiteY17" fmla="*/ 124333 h 348086"/>
                <a:gd name="connsiteX18" fmla="*/ 63011 w 348086"/>
                <a:gd name="connsiteY18" fmla="*/ 319633 h 348086"/>
                <a:gd name="connsiteX19" fmla="*/ 51548 w 348086"/>
                <a:gd name="connsiteY19" fmla="*/ 325758 h 348086"/>
                <a:gd name="connsiteX20" fmla="*/ 38598 w 348086"/>
                <a:gd name="connsiteY20" fmla="*/ 324445 h 348086"/>
                <a:gd name="connsiteX21" fmla="*/ 28536 w 348086"/>
                <a:gd name="connsiteY21" fmla="*/ 316220 h 348086"/>
                <a:gd name="connsiteX22" fmla="*/ 24773 w 348086"/>
                <a:gd name="connsiteY22" fmla="*/ 303795 h 348086"/>
                <a:gd name="connsiteX23" fmla="*/ 28536 w 348086"/>
                <a:gd name="connsiteY23" fmla="*/ 291371 h 348086"/>
                <a:gd name="connsiteX24" fmla="*/ 38598 w 348086"/>
                <a:gd name="connsiteY24" fmla="*/ 283146 h 348086"/>
                <a:gd name="connsiteX25" fmla="*/ 51548 w 348086"/>
                <a:gd name="connsiteY25" fmla="*/ 281833 h 348086"/>
                <a:gd name="connsiteX26" fmla="*/ 63011 w 348086"/>
                <a:gd name="connsiteY26" fmla="*/ 287958 h 348086"/>
                <a:gd name="connsiteX27" fmla="*/ 69573 w 348086"/>
                <a:gd name="connsiteY27" fmla="*/ 303795 h 348086"/>
                <a:gd name="connsiteX28" fmla="*/ 63011 w 348086"/>
                <a:gd name="connsiteY28" fmla="*/ 319633 h 34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086" h="348086">
                  <a:moveTo>
                    <a:pt x="286398" y="124333"/>
                  </a:moveTo>
                  <a:lnTo>
                    <a:pt x="226548" y="64483"/>
                  </a:lnTo>
                  <a:lnTo>
                    <a:pt x="280448" y="10583"/>
                  </a:lnTo>
                  <a:cubicBezTo>
                    <a:pt x="260410" y="2271"/>
                    <a:pt x="238273" y="-4"/>
                    <a:pt x="216923" y="4108"/>
                  </a:cubicBezTo>
                  <a:cubicBezTo>
                    <a:pt x="195573" y="8221"/>
                    <a:pt x="175885" y="18458"/>
                    <a:pt x="160310" y="33683"/>
                  </a:cubicBezTo>
                  <a:cubicBezTo>
                    <a:pt x="144735" y="48821"/>
                    <a:pt x="133973" y="68246"/>
                    <a:pt x="129335" y="89508"/>
                  </a:cubicBezTo>
                  <a:cubicBezTo>
                    <a:pt x="124698" y="110771"/>
                    <a:pt x="126448" y="132908"/>
                    <a:pt x="134235" y="153121"/>
                  </a:cubicBezTo>
                  <a:lnTo>
                    <a:pt x="15236" y="272121"/>
                  </a:lnTo>
                  <a:cubicBezTo>
                    <a:pt x="6836" y="280520"/>
                    <a:pt x="2111" y="291983"/>
                    <a:pt x="2111" y="303883"/>
                  </a:cubicBezTo>
                  <a:cubicBezTo>
                    <a:pt x="2111" y="315783"/>
                    <a:pt x="6836" y="327158"/>
                    <a:pt x="15236" y="335645"/>
                  </a:cubicBezTo>
                  <a:cubicBezTo>
                    <a:pt x="23636" y="344046"/>
                    <a:pt x="35098" y="348770"/>
                    <a:pt x="46998" y="348770"/>
                  </a:cubicBezTo>
                  <a:cubicBezTo>
                    <a:pt x="58898" y="348770"/>
                    <a:pt x="70273" y="344046"/>
                    <a:pt x="78760" y="335645"/>
                  </a:cubicBezTo>
                  <a:lnTo>
                    <a:pt x="197760" y="216645"/>
                  </a:lnTo>
                  <a:cubicBezTo>
                    <a:pt x="218060" y="224520"/>
                    <a:pt x="240110" y="226183"/>
                    <a:pt x="261373" y="221546"/>
                  </a:cubicBezTo>
                  <a:cubicBezTo>
                    <a:pt x="282635" y="216908"/>
                    <a:pt x="301973" y="206146"/>
                    <a:pt x="317198" y="190571"/>
                  </a:cubicBezTo>
                  <a:cubicBezTo>
                    <a:pt x="332335" y="174996"/>
                    <a:pt x="342660" y="155308"/>
                    <a:pt x="346773" y="134045"/>
                  </a:cubicBezTo>
                  <a:cubicBezTo>
                    <a:pt x="350885" y="112696"/>
                    <a:pt x="348610" y="90646"/>
                    <a:pt x="340298" y="70521"/>
                  </a:cubicBezTo>
                  <a:lnTo>
                    <a:pt x="286398" y="124333"/>
                  </a:lnTo>
                  <a:close/>
                  <a:moveTo>
                    <a:pt x="63011" y="319633"/>
                  </a:moveTo>
                  <a:cubicBezTo>
                    <a:pt x="59861" y="322783"/>
                    <a:pt x="55835" y="324883"/>
                    <a:pt x="51548" y="325758"/>
                  </a:cubicBezTo>
                  <a:cubicBezTo>
                    <a:pt x="47173" y="326633"/>
                    <a:pt x="42710" y="326196"/>
                    <a:pt x="38598" y="324445"/>
                  </a:cubicBezTo>
                  <a:cubicBezTo>
                    <a:pt x="34486" y="322783"/>
                    <a:pt x="30986" y="319896"/>
                    <a:pt x="28536" y="316220"/>
                  </a:cubicBezTo>
                  <a:cubicBezTo>
                    <a:pt x="26086" y="312545"/>
                    <a:pt x="24773" y="308170"/>
                    <a:pt x="24773" y="303795"/>
                  </a:cubicBezTo>
                  <a:cubicBezTo>
                    <a:pt x="24773" y="299333"/>
                    <a:pt x="26086" y="295045"/>
                    <a:pt x="28536" y="291371"/>
                  </a:cubicBezTo>
                  <a:cubicBezTo>
                    <a:pt x="30986" y="287696"/>
                    <a:pt x="34486" y="284808"/>
                    <a:pt x="38598" y="283146"/>
                  </a:cubicBezTo>
                  <a:cubicBezTo>
                    <a:pt x="42710" y="281483"/>
                    <a:pt x="47173" y="281046"/>
                    <a:pt x="51548" y="281833"/>
                  </a:cubicBezTo>
                  <a:cubicBezTo>
                    <a:pt x="55923" y="282708"/>
                    <a:pt x="59861" y="284808"/>
                    <a:pt x="63011" y="287958"/>
                  </a:cubicBezTo>
                  <a:cubicBezTo>
                    <a:pt x="67211" y="292158"/>
                    <a:pt x="69573" y="297846"/>
                    <a:pt x="69573" y="303795"/>
                  </a:cubicBezTo>
                  <a:cubicBezTo>
                    <a:pt x="69573" y="309746"/>
                    <a:pt x="67211" y="315433"/>
                    <a:pt x="63011" y="319633"/>
                  </a:cubicBezTo>
                  <a:close/>
                </a:path>
              </a:pathLst>
            </a:custGeom>
            <a:solidFill>
              <a:schemeClr val="accent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C5C694C-5746-0B4A-BF49-8DE5EE8B02AE}"/>
              </a:ext>
            </a:extLst>
          </p:cNvPr>
          <p:cNvGrpSpPr>
            <a:grpSpLocks noChangeAspect="1"/>
          </p:cNvGrpSpPr>
          <p:nvPr/>
        </p:nvGrpSpPr>
        <p:grpSpPr>
          <a:xfrm>
            <a:off x="6904402" y="2287577"/>
            <a:ext cx="368434" cy="454695"/>
            <a:chOff x="1980078" y="253998"/>
            <a:chExt cx="3830386" cy="4727197"/>
          </a:xfrm>
        </p:grpSpPr>
        <p:sp>
          <p:nvSpPr>
            <p:cNvPr id="124" name="Rectangle 27">
              <a:extLst>
                <a:ext uri="{FF2B5EF4-FFF2-40B4-BE49-F238E27FC236}">
                  <a16:creationId xmlns:a16="http://schemas.microsoft.com/office/drawing/2014/main" id="{E45B346E-538A-8840-A6CC-FAD4AFB0D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078" y="2169196"/>
              <a:ext cx="3830386" cy="2811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BCBCE1A3-D8CA-CE40-8DCC-E02E33513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77" y="2913999"/>
              <a:ext cx="881597" cy="881598"/>
            </a:xfrm>
            <a:custGeom>
              <a:avLst/>
              <a:gdLst>
                <a:gd name="T0" fmla="*/ 256 w 256"/>
                <a:gd name="T1" fmla="*/ 127 h 256"/>
                <a:gd name="T2" fmla="*/ 256 w 256"/>
                <a:gd name="T3" fmla="*/ 129 h 256"/>
                <a:gd name="T4" fmla="*/ 129 w 256"/>
                <a:gd name="T5" fmla="*/ 256 h 256"/>
                <a:gd name="T6" fmla="*/ 127 w 256"/>
                <a:gd name="T7" fmla="*/ 256 h 256"/>
                <a:gd name="T8" fmla="*/ 0 w 256"/>
                <a:gd name="T9" fmla="*/ 129 h 256"/>
                <a:gd name="T10" fmla="*/ 0 w 256"/>
                <a:gd name="T11" fmla="*/ 127 h 256"/>
                <a:gd name="T12" fmla="*/ 127 w 256"/>
                <a:gd name="T13" fmla="*/ 0 h 256"/>
                <a:gd name="T14" fmla="*/ 129 w 256"/>
                <a:gd name="T15" fmla="*/ 0 h 256"/>
                <a:gd name="T16" fmla="*/ 256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127"/>
                  </a:moveTo>
                  <a:cubicBezTo>
                    <a:pt x="256" y="129"/>
                    <a:pt x="256" y="129"/>
                    <a:pt x="256" y="129"/>
                  </a:cubicBezTo>
                  <a:cubicBezTo>
                    <a:pt x="256" y="199"/>
                    <a:pt x="199" y="256"/>
                    <a:pt x="129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57" y="256"/>
                    <a:pt x="0" y="199"/>
                    <a:pt x="0" y="12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99" y="0"/>
                    <a:pt x="256" y="57"/>
                    <a:pt x="256" y="12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310245A4-4DD8-4B40-9B0C-81B8851E3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277" y="3354793"/>
              <a:ext cx="455998" cy="1033598"/>
            </a:xfrm>
            <a:custGeom>
              <a:avLst/>
              <a:gdLst>
                <a:gd name="T0" fmla="*/ 64 w 128"/>
                <a:gd name="T1" fmla="*/ 299 h 299"/>
                <a:gd name="T2" fmla="*/ 63 w 128"/>
                <a:gd name="T3" fmla="*/ 299 h 299"/>
                <a:gd name="T4" fmla="*/ 0 w 128"/>
                <a:gd name="T5" fmla="*/ 236 h 299"/>
                <a:gd name="T6" fmla="*/ 0 w 128"/>
                <a:gd name="T7" fmla="*/ 64 h 299"/>
                <a:gd name="T8" fmla="*/ 63 w 128"/>
                <a:gd name="T9" fmla="*/ 0 h 299"/>
                <a:gd name="T10" fmla="*/ 64 w 128"/>
                <a:gd name="T11" fmla="*/ 0 h 299"/>
                <a:gd name="T12" fmla="*/ 128 w 128"/>
                <a:gd name="T13" fmla="*/ 64 h 299"/>
                <a:gd name="T14" fmla="*/ 128 w 128"/>
                <a:gd name="T15" fmla="*/ 236 h 299"/>
                <a:gd name="T16" fmla="*/ 64 w 128"/>
                <a:gd name="T1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99">
                  <a:moveTo>
                    <a:pt x="64" y="299"/>
                  </a:moveTo>
                  <a:cubicBezTo>
                    <a:pt x="63" y="299"/>
                    <a:pt x="63" y="299"/>
                    <a:pt x="63" y="299"/>
                  </a:cubicBezTo>
                  <a:cubicBezTo>
                    <a:pt x="28" y="299"/>
                    <a:pt x="0" y="271"/>
                    <a:pt x="0" y="23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00" y="0"/>
                    <a:pt x="128" y="29"/>
                    <a:pt x="128" y="64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8" y="271"/>
                    <a:pt x="100" y="299"/>
                    <a:pt x="64" y="29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: Shape 136">
              <a:extLst>
                <a:ext uri="{FF2B5EF4-FFF2-40B4-BE49-F238E27FC236}">
                  <a16:creationId xmlns:a16="http://schemas.microsoft.com/office/drawing/2014/main" id="{C6CE4911-EC9C-984A-AEAA-E813FB6F7496}"/>
                </a:ext>
              </a:extLst>
            </p:cNvPr>
            <p:cNvSpPr/>
            <p:nvPr/>
          </p:nvSpPr>
          <p:spPr bwMode="auto">
            <a:xfrm>
              <a:off x="2420880" y="253998"/>
              <a:ext cx="2948790" cy="2423888"/>
            </a:xfrm>
            <a:custGeom>
              <a:avLst/>
              <a:gdLst>
                <a:gd name="connsiteX0" fmla="*/ 1474395 w 2948790"/>
                <a:gd name="connsiteY0" fmla="*/ 0 h 2423888"/>
                <a:gd name="connsiteX1" fmla="*/ 2948790 w 2948790"/>
                <a:gd name="connsiteY1" fmla="*/ 1474395 h 2423888"/>
                <a:gd name="connsiteX2" fmla="*/ 2948790 w 2948790"/>
                <a:gd name="connsiteY2" fmla="*/ 2423888 h 2423888"/>
                <a:gd name="connsiteX3" fmla="*/ 2505425 w 2948790"/>
                <a:gd name="connsiteY3" fmla="*/ 2423888 h 2423888"/>
                <a:gd name="connsiteX4" fmla="*/ 2506265 w 2948790"/>
                <a:gd name="connsiteY4" fmla="*/ 1475461 h 2423888"/>
                <a:gd name="connsiteX5" fmla="*/ 1474395 w 2948790"/>
                <a:gd name="connsiteY5" fmla="*/ 443591 h 2423888"/>
                <a:gd name="connsiteX6" fmla="*/ 442525 w 2948790"/>
                <a:gd name="connsiteY6" fmla="*/ 1475461 h 2423888"/>
                <a:gd name="connsiteX7" fmla="*/ 442525 w 2948790"/>
                <a:gd name="connsiteY7" fmla="*/ 2423888 h 2423888"/>
                <a:gd name="connsiteX8" fmla="*/ 0 w 2948790"/>
                <a:gd name="connsiteY8" fmla="*/ 2423888 h 2423888"/>
                <a:gd name="connsiteX9" fmla="*/ 0 w 2948790"/>
                <a:gd name="connsiteY9" fmla="*/ 1474395 h 2423888"/>
                <a:gd name="connsiteX10" fmla="*/ 1474395 w 2948790"/>
                <a:gd name="connsiteY10" fmla="*/ 0 h 242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90" h="2423888">
                  <a:moveTo>
                    <a:pt x="1474395" y="0"/>
                  </a:moveTo>
                  <a:cubicBezTo>
                    <a:pt x="2288681" y="0"/>
                    <a:pt x="2948790" y="660109"/>
                    <a:pt x="2948790" y="1474395"/>
                  </a:cubicBezTo>
                  <a:lnTo>
                    <a:pt x="2948790" y="2423888"/>
                  </a:lnTo>
                  <a:lnTo>
                    <a:pt x="2505425" y="2423888"/>
                  </a:lnTo>
                  <a:lnTo>
                    <a:pt x="2506265" y="1475461"/>
                  </a:lnTo>
                  <a:cubicBezTo>
                    <a:pt x="2506265" y="905575"/>
                    <a:pt x="2044281" y="443591"/>
                    <a:pt x="1474395" y="443591"/>
                  </a:cubicBezTo>
                  <a:cubicBezTo>
                    <a:pt x="904509" y="443591"/>
                    <a:pt x="442525" y="905575"/>
                    <a:pt x="442525" y="1475461"/>
                  </a:cubicBezTo>
                  <a:lnTo>
                    <a:pt x="442525" y="2423888"/>
                  </a:lnTo>
                  <a:lnTo>
                    <a:pt x="0" y="2423888"/>
                  </a:lnTo>
                  <a:lnTo>
                    <a:pt x="0" y="1474395"/>
                  </a:lnTo>
                  <a:cubicBezTo>
                    <a:pt x="0" y="660109"/>
                    <a:pt x="660109" y="0"/>
                    <a:pt x="1474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6" name="Group 52">
            <a:extLst>
              <a:ext uri="{FF2B5EF4-FFF2-40B4-BE49-F238E27FC236}">
                <a16:creationId xmlns:a16="http://schemas.microsoft.com/office/drawing/2014/main" id="{DC4E6925-F336-6041-9B38-23ACCB8828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6517" y="4134699"/>
            <a:ext cx="465917" cy="465917"/>
            <a:chOff x="3411" y="999"/>
            <a:chExt cx="312" cy="312"/>
          </a:xfrm>
        </p:grpSpPr>
        <p:sp>
          <p:nvSpPr>
            <p:cNvPr id="147" name="AutoShape 51">
              <a:extLst>
                <a:ext uri="{FF2B5EF4-FFF2-40B4-BE49-F238E27FC236}">
                  <a16:creationId xmlns:a16="http://schemas.microsoft.com/office/drawing/2014/main" id="{E03FC742-4025-7549-8EED-72E07EF4473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11" y="999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Rectangle 53">
              <a:extLst>
                <a:ext uri="{FF2B5EF4-FFF2-40B4-BE49-F238E27FC236}">
                  <a16:creationId xmlns:a16="http://schemas.microsoft.com/office/drawing/2014/main" id="{0B85F376-A4D5-D74C-BF96-65510EC5C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1067"/>
              <a:ext cx="29" cy="10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4696B60B-B2FC-CF4C-8547-E5D47A428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147"/>
              <a:ext cx="79" cy="79"/>
            </a:xfrm>
            <a:custGeom>
              <a:avLst/>
              <a:gdLst>
                <a:gd name="T0" fmla="*/ 79 w 79"/>
                <a:gd name="T1" fmla="*/ 58 h 79"/>
                <a:gd name="T2" fmla="*/ 58 w 79"/>
                <a:gd name="T3" fmla="*/ 79 h 79"/>
                <a:gd name="T4" fmla="*/ 0 w 79"/>
                <a:gd name="T5" fmla="*/ 20 h 79"/>
                <a:gd name="T6" fmla="*/ 20 w 79"/>
                <a:gd name="T7" fmla="*/ 0 h 79"/>
                <a:gd name="T8" fmla="*/ 79 w 79"/>
                <a:gd name="T9" fmla="*/ 5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9">
                  <a:moveTo>
                    <a:pt x="79" y="58"/>
                  </a:moveTo>
                  <a:lnTo>
                    <a:pt x="58" y="79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79" y="5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A89D607D-DCF7-194A-8443-6238467B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" y="999"/>
              <a:ext cx="312" cy="312"/>
            </a:xfrm>
            <a:custGeom>
              <a:avLst/>
              <a:gdLst>
                <a:gd name="T0" fmla="*/ 683 w 1365"/>
                <a:gd name="T1" fmla="*/ 1365 h 1365"/>
                <a:gd name="T2" fmla="*/ 0 w 1365"/>
                <a:gd name="T3" fmla="*/ 683 h 1365"/>
                <a:gd name="T4" fmla="*/ 683 w 1365"/>
                <a:gd name="T5" fmla="*/ 0 h 1365"/>
                <a:gd name="T6" fmla="*/ 1281 w 1365"/>
                <a:gd name="T7" fmla="*/ 353 h 1365"/>
                <a:gd name="T8" fmla="*/ 1312 w 1365"/>
                <a:gd name="T9" fmla="*/ 409 h 1365"/>
                <a:gd name="T10" fmla="*/ 1200 w 1365"/>
                <a:gd name="T11" fmla="*/ 471 h 1365"/>
                <a:gd name="T12" fmla="*/ 1169 w 1365"/>
                <a:gd name="T13" fmla="*/ 415 h 1365"/>
                <a:gd name="T14" fmla="*/ 683 w 1365"/>
                <a:gd name="T15" fmla="*/ 128 h 1365"/>
                <a:gd name="T16" fmla="*/ 128 w 1365"/>
                <a:gd name="T17" fmla="*/ 683 h 1365"/>
                <a:gd name="T18" fmla="*/ 683 w 1365"/>
                <a:gd name="T19" fmla="*/ 1237 h 1365"/>
                <a:gd name="T20" fmla="*/ 1237 w 1365"/>
                <a:gd name="T21" fmla="*/ 683 h 1365"/>
                <a:gd name="T22" fmla="*/ 1237 w 1365"/>
                <a:gd name="T23" fmla="*/ 683 h 1365"/>
                <a:gd name="T24" fmla="*/ 1365 w 1365"/>
                <a:gd name="T25" fmla="*/ 683 h 1365"/>
                <a:gd name="T26" fmla="*/ 1365 w 1365"/>
                <a:gd name="T27" fmla="*/ 683 h 1365"/>
                <a:gd name="T28" fmla="*/ 683 w 1365"/>
                <a:gd name="T29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5" h="1365">
                  <a:moveTo>
                    <a:pt x="683" y="1365"/>
                  </a:moveTo>
                  <a:cubicBezTo>
                    <a:pt x="307" y="1365"/>
                    <a:pt x="0" y="1059"/>
                    <a:pt x="0" y="683"/>
                  </a:cubicBezTo>
                  <a:cubicBezTo>
                    <a:pt x="0" y="306"/>
                    <a:pt x="307" y="0"/>
                    <a:pt x="683" y="0"/>
                  </a:cubicBezTo>
                  <a:cubicBezTo>
                    <a:pt x="931" y="0"/>
                    <a:pt x="1160" y="135"/>
                    <a:pt x="1281" y="353"/>
                  </a:cubicBezTo>
                  <a:cubicBezTo>
                    <a:pt x="1312" y="409"/>
                    <a:pt x="1312" y="409"/>
                    <a:pt x="1312" y="409"/>
                  </a:cubicBezTo>
                  <a:cubicBezTo>
                    <a:pt x="1200" y="471"/>
                    <a:pt x="1200" y="471"/>
                    <a:pt x="1200" y="471"/>
                  </a:cubicBezTo>
                  <a:cubicBezTo>
                    <a:pt x="1169" y="415"/>
                    <a:pt x="1169" y="415"/>
                    <a:pt x="1169" y="415"/>
                  </a:cubicBezTo>
                  <a:cubicBezTo>
                    <a:pt x="1071" y="238"/>
                    <a:pt x="885" y="128"/>
                    <a:pt x="683" y="128"/>
                  </a:cubicBezTo>
                  <a:cubicBezTo>
                    <a:pt x="377" y="128"/>
                    <a:pt x="128" y="377"/>
                    <a:pt x="128" y="683"/>
                  </a:cubicBezTo>
                  <a:cubicBezTo>
                    <a:pt x="128" y="988"/>
                    <a:pt x="377" y="1237"/>
                    <a:pt x="683" y="1237"/>
                  </a:cubicBezTo>
                  <a:cubicBezTo>
                    <a:pt x="989" y="1237"/>
                    <a:pt x="1237" y="988"/>
                    <a:pt x="1237" y="683"/>
                  </a:cubicBezTo>
                  <a:cubicBezTo>
                    <a:pt x="1237" y="683"/>
                    <a:pt x="1237" y="683"/>
                    <a:pt x="1237" y="683"/>
                  </a:cubicBezTo>
                  <a:cubicBezTo>
                    <a:pt x="1365" y="683"/>
                    <a:pt x="1365" y="683"/>
                    <a:pt x="1365" y="683"/>
                  </a:cubicBezTo>
                  <a:cubicBezTo>
                    <a:pt x="1365" y="683"/>
                    <a:pt x="1365" y="683"/>
                    <a:pt x="1365" y="683"/>
                  </a:cubicBezTo>
                  <a:cubicBezTo>
                    <a:pt x="1365" y="1059"/>
                    <a:pt x="1059" y="1365"/>
                    <a:pt x="683" y="13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8AB17054-38CE-084A-9EA9-158E7520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" y="1028"/>
              <a:ext cx="88" cy="88"/>
            </a:xfrm>
            <a:custGeom>
              <a:avLst/>
              <a:gdLst>
                <a:gd name="T0" fmla="*/ 0 w 88"/>
                <a:gd name="T1" fmla="*/ 88 h 88"/>
                <a:gd name="T2" fmla="*/ 0 w 88"/>
                <a:gd name="T3" fmla="*/ 59 h 88"/>
                <a:gd name="T4" fmla="*/ 59 w 88"/>
                <a:gd name="T5" fmla="*/ 59 h 88"/>
                <a:gd name="T6" fmla="*/ 59 w 88"/>
                <a:gd name="T7" fmla="*/ 0 h 88"/>
                <a:gd name="T8" fmla="*/ 88 w 88"/>
                <a:gd name="T9" fmla="*/ 0 h 88"/>
                <a:gd name="T10" fmla="*/ 88 w 88"/>
                <a:gd name="T11" fmla="*/ 88 h 88"/>
                <a:gd name="T12" fmla="*/ 0 w 8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8">
                  <a:moveTo>
                    <a:pt x="0" y="88"/>
                  </a:moveTo>
                  <a:lnTo>
                    <a:pt x="0" y="59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88" y="0"/>
                  </a:lnTo>
                  <a:lnTo>
                    <a:pt x="88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2" name="Group 56">
            <a:extLst>
              <a:ext uri="{FF2B5EF4-FFF2-40B4-BE49-F238E27FC236}">
                <a16:creationId xmlns:a16="http://schemas.microsoft.com/office/drawing/2014/main" id="{5C482716-9F98-C14D-A80C-C2F38F581B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6605" y="1410514"/>
            <a:ext cx="420737" cy="420737"/>
            <a:chOff x="410" y="999"/>
            <a:chExt cx="312" cy="312"/>
          </a:xfrm>
        </p:grpSpPr>
        <p:sp>
          <p:nvSpPr>
            <p:cNvPr id="153" name="Oval 57">
              <a:extLst>
                <a:ext uri="{FF2B5EF4-FFF2-40B4-BE49-F238E27FC236}">
                  <a16:creationId xmlns:a16="http://schemas.microsoft.com/office/drawing/2014/main" id="{195BE2D8-9E90-864B-B1B2-C00D5BEC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999"/>
              <a:ext cx="20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58">
              <a:extLst>
                <a:ext uri="{FF2B5EF4-FFF2-40B4-BE49-F238E27FC236}">
                  <a16:creationId xmlns:a16="http://schemas.microsoft.com/office/drawing/2014/main" id="{24F0EED8-9B06-F547-B6AE-5EB34E95F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" y="999"/>
              <a:ext cx="19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Oval 59">
              <a:extLst>
                <a:ext uri="{FF2B5EF4-FFF2-40B4-BE49-F238E27FC236}">
                  <a16:creationId xmlns:a16="http://schemas.microsoft.com/office/drawing/2014/main" id="{359F151A-75D4-5849-A8C5-C3759F002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" y="999"/>
              <a:ext cx="20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Oval 60">
              <a:extLst>
                <a:ext uri="{FF2B5EF4-FFF2-40B4-BE49-F238E27FC236}">
                  <a16:creationId xmlns:a16="http://schemas.microsoft.com/office/drawing/2014/main" id="{565DEE4C-40D0-AE4A-BFCE-CA84F8788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" y="999"/>
              <a:ext cx="20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61">
              <a:extLst>
                <a:ext uri="{FF2B5EF4-FFF2-40B4-BE49-F238E27FC236}">
                  <a16:creationId xmlns:a16="http://schemas.microsoft.com/office/drawing/2014/main" id="{6A0F03FD-E029-9D4D-9DF2-A1F434183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999"/>
              <a:ext cx="20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Oval 62">
              <a:extLst>
                <a:ext uri="{FF2B5EF4-FFF2-40B4-BE49-F238E27FC236}">
                  <a16:creationId xmlns:a16="http://schemas.microsoft.com/office/drawing/2014/main" id="{D048A4DF-A0C4-E843-9110-5A27CECE4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057"/>
              <a:ext cx="20" cy="1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Oval 63">
              <a:extLst>
                <a:ext uri="{FF2B5EF4-FFF2-40B4-BE49-F238E27FC236}">
                  <a16:creationId xmlns:a16="http://schemas.microsoft.com/office/drawing/2014/main" id="{D7592026-0AE1-F54F-9B2D-9FAF159DB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" y="1057"/>
              <a:ext cx="19" cy="1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Oval 64">
              <a:extLst>
                <a:ext uri="{FF2B5EF4-FFF2-40B4-BE49-F238E27FC236}">
                  <a16:creationId xmlns:a16="http://schemas.microsoft.com/office/drawing/2014/main" id="{0AD55B51-FA57-0444-BB09-45F4C4C92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052"/>
              <a:ext cx="30" cy="2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Oval 65">
              <a:extLst>
                <a:ext uri="{FF2B5EF4-FFF2-40B4-BE49-F238E27FC236}">
                  <a16:creationId xmlns:a16="http://schemas.microsoft.com/office/drawing/2014/main" id="{96047637-AC44-314A-8189-99C0EE154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1052"/>
              <a:ext cx="30" cy="2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Oval 66">
              <a:extLst>
                <a:ext uri="{FF2B5EF4-FFF2-40B4-BE49-F238E27FC236}">
                  <a16:creationId xmlns:a16="http://schemas.microsoft.com/office/drawing/2014/main" id="{5B521695-AFEF-C642-9038-2C4F879E7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" y="1052"/>
              <a:ext cx="30" cy="2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Oval 67">
              <a:extLst>
                <a:ext uri="{FF2B5EF4-FFF2-40B4-BE49-F238E27FC236}">
                  <a16:creationId xmlns:a16="http://schemas.microsoft.com/office/drawing/2014/main" id="{B5894744-CD69-3D46-9D12-AB609A416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114"/>
              <a:ext cx="20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Oval 68">
              <a:extLst>
                <a:ext uri="{FF2B5EF4-FFF2-40B4-BE49-F238E27FC236}">
                  <a16:creationId xmlns:a16="http://schemas.microsoft.com/office/drawing/2014/main" id="{4D74566A-3363-D843-9AF5-0835524E9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" y="1109"/>
              <a:ext cx="29" cy="3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Oval 69">
              <a:extLst>
                <a:ext uri="{FF2B5EF4-FFF2-40B4-BE49-F238E27FC236}">
                  <a16:creationId xmlns:a16="http://schemas.microsoft.com/office/drawing/2014/main" id="{2C8312A1-33E4-BF4A-9826-C9B939CB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" y="1109"/>
              <a:ext cx="30" cy="3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Oval 70">
              <a:extLst>
                <a:ext uri="{FF2B5EF4-FFF2-40B4-BE49-F238E27FC236}">
                  <a16:creationId xmlns:a16="http://schemas.microsoft.com/office/drawing/2014/main" id="{5BE16C43-5361-AF4B-A68C-5646E4B13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172"/>
              <a:ext cx="20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Oval 71">
              <a:extLst>
                <a:ext uri="{FF2B5EF4-FFF2-40B4-BE49-F238E27FC236}">
                  <a16:creationId xmlns:a16="http://schemas.microsoft.com/office/drawing/2014/main" id="{85E15439-3DCF-E647-A9F1-FABA1CA8A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229"/>
              <a:ext cx="20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Oval 72">
              <a:extLst>
                <a:ext uri="{FF2B5EF4-FFF2-40B4-BE49-F238E27FC236}">
                  <a16:creationId xmlns:a16="http://schemas.microsoft.com/office/drawing/2014/main" id="{C4D3866F-FA5D-5F4E-A332-E84A97576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" y="1229"/>
              <a:ext cx="19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Oval 73">
              <a:extLst>
                <a:ext uri="{FF2B5EF4-FFF2-40B4-BE49-F238E27FC236}">
                  <a16:creationId xmlns:a16="http://schemas.microsoft.com/office/drawing/2014/main" id="{BCD44474-0446-5B4A-904E-F1DE797FA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286"/>
              <a:ext cx="20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Oval 74">
              <a:extLst>
                <a:ext uri="{FF2B5EF4-FFF2-40B4-BE49-F238E27FC236}">
                  <a16:creationId xmlns:a16="http://schemas.microsoft.com/office/drawing/2014/main" id="{05844DC5-4AA1-C34F-B74D-06D5DF755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" y="1286"/>
              <a:ext cx="19" cy="2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Oval 75">
              <a:extLst>
                <a:ext uri="{FF2B5EF4-FFF2-40B4-BE49-F238E27FC236}">
                  <a16:creationId xmlns:a16="http://schemas.microsoft.com/office/drawing/2014/main" id="{BAA34138-6754-7F4F-B5E6-1AA06D5D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281"/>
              <a:ext cx="30" cy="3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Oval 76">
              <a:extLst>
                <a:ext uri="{FF2B5EF4-FFF2-40B4-BE49-F238E27FC236}">
                  <a16:creationId xmlns:a16="http://schemas.microsoft.com/office/drawing/2014/main" id="{D168501C-B4AF-344A-9608-D1B1C5387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1281"/>
              <a:ext cx="30" cy="3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Oval 77">
              <a:extLst>
                <a:ext uri="{FF2B5EF4-FFF2-40B4-BE49-F238E27FC236}">
                  <a16:creationId xmlns:a16="http://schemas.microsoft.com/office/drawing/2014/main" id="{88EC98DC-C52A-794C-B196-576BDC70B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" y="999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Oval 78">
              <a:extLst>
                <a:ext uri="{FF2B5EF4-FFF2-40B4-BE49-F238E27FC236}">
                  <a16:creationId xmlns:a16="http://schemas.microsoft.com/office/drawing/2014/main" id="{8232B095-7CDE-DE41-8883-F4D1C12A8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" y="1052"/>
              <a:ext cx="29" cy="2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Oval 79">
              <a:extLst>
                <a:ext uri="{FF2B5EF4-FFF2-40B4-BE49-F238E27FC236}">
                  <a16:creationId xmlns:a16="http://schemas.microsoft.com/office/drawing/2014/main" id="{1134B4F1-87BC-8947-AFD1-D33080F48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109"/>
              <a:ext cx="30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Oval 80">
              <a:extLst>
                <a:ext uri="{FF2B5EF4-FFF2-40B4-BE49-F238E27FC236}">
                  <a16:creationId xmlns:a16="http://schemas.microsoft.com/office/drawing/2014/main" id="{55E99FFE-664E-A14B-9EB2-C3C799AD6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1104"/>
              <a:ext cx="40" cy="4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Oval 81">
              <a:extLst>
                <a:ext uri="{FF2B5EF4-FFF2-40B4-BE49-F238E27FC236}">
                  <a16:creationId xmlns:a16="http://schemas.microsoft.com/office/drawing/2014/main" id="{D7A5BC21-AE1B-8A44-A494-74B18DED9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1109"/>
              <a:ext cx="30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Oval 82">
              <a:extLst>
                <a:ext uri="{FF2B5EF4-FFF2-40B4-BE49-F238E27FC236}">
                  <a16:creationId xmlns:a16="http://schemas.microsoft.com/office/drawing/2014/main" id="{4DC805E2-38F8-9C43-B4B0-2909D44F2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" y="1168"/>
              <a:ext cx="29" cy="2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Oval 83">
              <a:extLst>
                <a:ext uri="{FF2B5EF4-FFF2-40B4-BE49-F238E27FC236}">
                  <a16:creationId xmlns:a16="http://schemas.microsoft.com/office/drawing/2014/main" id="{C387EF5B-CB59-014F-A70E-71DF09C07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1162"/>
              <a:ext cx="40" cy="4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Oval 84">
              <a:extLst>
                <a:ext uri="{FF2B5EF4-FFF2-40B4-BE49-F238E27FC236}">
                  <a16:creationId xmlns:a16="http://schemas.microsoft.com/office/drawing/2014/main" id="{C62BE5F5-3FB3-DF42-9A00-321606D45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" y="1153"/>
              <a:ext cx="59" cy="5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Oval 85">
              <a:extLst>
                <a:ext uri="{FF2B5EF4-FFF2-40B4-BE49-F238E27FC236}">
                  <a16:creationId xmlns:a16="http://schemas.microsoft.com/office/drawing/2014/main" id="{98AC720C-4B48-6B49-9947-1E4640DD0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" y="1162"/>
              <a:ext cx="40" cy="4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Oval 86">
              <a:extLst>
                <a:ext uri="{FF2B5EF4-FFF2-40B4-BE49-F238E27FC236}">
                  <a16:creationId xmlns:a16="http://schemas.microsoft.com/office/drawing/2014/main" id="{92A7E788-2BD4-DF4F-878B-D77C4321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1172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Oval 87">
              <a:extLst>
                <a:ext uri="{FF2B5EF4-FFF2-40B4-BE49-F238E27FC236}">
                  <a16:creationId xmlns:a16="http://schemas.microsoft.com/office/drawing/2014/main" id="{361AA5D9-69A8-394A-BBB7-0F0FE9CD9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224"/>
              <a:ext cx="30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Oval 88">
              <a:extLst>
                <a:ext uri="{FF2B5EF4-FFF2-40B4-BE49-F238E27FC236}">
                  <a16:creationId xmlns:a16="http://schemas.microsoft.com/office/drawing/2014/main" id="{8C251155-E802-B44E-9BFC-430959CA5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1219"/>
              <a:ext cx="40" cy="4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Oval 89">
              <a:extLst>
                <a:ext uri="{FF2B5EF4-FFF2-40B4-BE49-F238E27FC236}">
                  <a16:creationId xmlns:a16="http://schemas.microsoft.com/office/drawing/2014/main" id="{1FA45F94-A6BB-9E4F-82DC-CE9262BA3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1226"/>
              <a:ext cx="30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Oval 90">
              <a:extLst>
                <a:ext uri="{FF2B5EF4-FFF2-40B4-BE49-F238E27FC236}">
                  <a16:creationId xmlns:a16="http://schemas.microsoft.com/office/drawing/2014/main" id="{A819185D-D819-CF4B-85C5-B334E1C5A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1229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Oval 91">
              <a:extLst>
                <a:ext uri="{FF2B5EF4-FFF2-40B4-BE49-F238E27FC236}">
                  <a16:creationId xmlns:a16="http://schemas.microsoft.com/office/drawing/2014/main" id="{147F81E7-26D2-AD4F-89C0-CAE707133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" y="1281"/>
              <a:ext cx="29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Oval 92">
              <a:extLst>
                <a:ext uri="{FF2B5EF4-FFF2-40B4-BE49-F238E27FC236}">
                  <a16:creationId xmlns:a16="http://schemas.microsoft.com/office/drawing/2014/main" id="{3E7BD891-4D2F-4545-B9BE-AA1367F71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1286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5" name="Group 183">
            <a:extLst>
              <a:ext uri="{FF2B5EF4-FFF2-40B4-BE49-F238E27FC236}">
                <a16:creationId xmlns:a16="http://schemas.microsoft.com/office/drawing/2014/main" id="{49CDE810-F3A3-2142-B340-9AF5751DFD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8817" y="2352596"/>
            <a:ext cx="398940" cy="398940"/>
            <a:chOff x="2812" y="2781"/>
            <a:chExt cx="312" cy="312"/>
          </a:xfrm>
        </p:grpSpPr>
        <p:sp>
          <p:nvSpPr>
            <p:cNvPr id="196" name="AutoShape 182">
              <a:extLst>
                <a:ext uri="{FF2B5EF4-FFF2-40B4-BE49-F238E27FC236}">
                  <a16:creationId xmlns:a16="http://schemas.microsoft.com/office/drawing/2014/main" id="{3FD92566-2DA2-EB4F-9AEC-B2BE1B102B9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2" y="2781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Rectangle 184">
              <a:extLst>
                <a:ext uri="{FF2B5EF4-FFF2-40B4-BE49-F238E27FC236}">
                  <a16:creationId xmlns:a16="http://schemas.microsoft.com/office/drawing/2014/main" id="{83581270-BEE7-BD46-B37F-5C1590A85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" y="2781"/>
              <a:ext cx="29" cy="97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Rectangle 185">
              <a:extLst>
                <a:ext uri="{FF2B5EF4-FFF2-40B4-BE49-F238E27FC236}">
                  <a16:creationId xmlns:a16="http://schemas.microsoft.com/office/drawing/2014/main" id="{ADF12804-5D73-9C4F-8EAF-A5A669B0C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2781"/>
              <a:ext cx="97" cy="30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Rectangle 186">
              <a:extLst>
                <a:ext uri="{FF2B5EF4-FFF2-40B4-BE49-F238E27FC236}">
                  <a16:creationId xmlns:a16="http://schemas.microsoft.com/office/drawing/2014/main" id="{89103319-D310-E947-8DB7-4EDCEFE80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3064"/>
              <a:ext cx="97" cy="2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Rectangle 187">
              <a:extLst>
                <a:ext uri="{FF2B5EF4-FFF2-40B4-BE49-F238E27FC236}">
                  <a16:creationId xmlns:a16="http://schemas.microsoft.com/office/drawing/2014/main" id="{9F1C7119-0914-6844-9887-AD9C37C78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" y="2995"/>
              <a:ext cx="29" cy="9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Rectangle 188">
              <a:extLst>
                <a:ext uri="{FF2B5EF4-FFF2-40B4-BE49-F238E27FC236}">
                  <a16:creationId xmlns:a16="http://schemas.microsoft.com/office/drawing/2014/main" id="{497E5595-C8BF-EA4B-AF02-7CF85326B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995"/>
              <a:ext cx="29" cy="9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Rectangle 189">
              <a:extLst>
                <a:ext uri="{FF2B5EF4-FFF2-40B4-BE49-F238E27FC236}">
                  <a16:creationId xmlns:a16="http://schemas.microsoft.com/office/drawing/2014/main" id="{3D55E8E3-4396-414B-BBC7-9DB07D2B2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3064"/>
              <a:ext cx="98" cy="2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8592A7EE-FA92-E248-950F-835217B06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" y="2789"/>
              <a:ext cx="167" cy="168"/>
            </a:xfrm>
            <a:custGeom>
              <a:avLst/>
              <a:gdLst>
                <a:gd name="T0" fmla="*/ 147 w 167"/>
                <a:gd name="T1" fmla="*/ 0 h 168"/>
                <a:gd name="T2" fmla="*/ 167 w 167"/>
                <a:gd name="T3" fmla="*/ 21 h 168"/>
                <a:gd name="T4" fmla="*/ 21 w 167"/>
                <a:gd name="T5" fmla="*/ 168 h 168"/>
                <a:gd name="T6" fmla="*/ 0 w 167"/>
                <a:gd name="T7" fmla="*/ 147 h 168"/>
                <a:gd name="T8" fmla="*/ 147 w 167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8">
                  <a:moveTo>
                    <a:pt x="147" y="0"/>
                  </a:moveTo>
                  <a:lnTo>
                    <a:pt x="167" y="21"/>
                  </a:lnTo>
                  <a:lnTo>
                    <a:pt x="21" y="168"/>
                  </a:lnTo>
                  <a:lnTo>
                    <a:pt x="0" y="14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7A5637F3-37EC-7B4C-B4F9-4377675BC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918"/>
              <a:ext cx="168" cy="167"/>
            </a:xfrm>
            <a:custGeom>
              <a:avLst/>
              <a:gdLst>
                <a:gd name="T0" fmla="*/ 168 w 168"/>
                <a:gd name="T1" fmla="*/ 146 h 167"/>
                <a:gd name="T2" fmla="*/ 147 w 168"/>
                <a:gd name="T3" fmla="*/ 167 h 167"/>
                <a:gd name="T4" fmla="*/ 0 w 168"/>
                <a:gd name="T5" fmla="*/ 20 h 167"/>
                <a:gd name="T6" fmla="*/ 21 w 168"/>
                <a:gd name="T7" fmla="*/ 0 h 167"/>
                <a:gd name="T8" fmla="*/ 168 w 168"/>
                <a:gd name="T9" fmla="*/ 14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7">
                  <a:moveTo>
                    <a:pt x="168" y="146"/>
                  </a:moveTo>
                  <a:lnTo>
                    <a:pt x="147" y="167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168" y="14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5C36BC63-3D48-CF47-B2EC-695566C4F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2917"/>
              <a:ext cx="167" cy="168"/>
            </a:xfrm>
            <a:custGeom>
              <a:avLst/>
              <a:gdLst>
                <a:gd name="T0" fmla="*/ 20 w 167"/>
                <a:gd name="T1" fmla="*/ 168 h 168"/>
                <a:gd name="T2" fmla="*/ 0 w 167"/>
                <a:gd name="T3" fmla="*/ 147 h 168"/>
                <a:gd name="T4" fmla="*/ 147 w 167"/>
                <a:gd name="T5" fmla="*/ 0 h 168"/>
                <a:gd name="T6" fmla="*/ 167 w 167"/>
                <a:gd name="T7" fmla="*/ 21 h 168"/>
                <a:gd name="T8" fmla="*/ 20 w 16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8">
                  <a:moveTo>
                    <a:pt x="20" y="168"/>
                  </a:moveTo>
                  <a:lnTo>
                    <a:pt x="0" y="147"/>
                  </a:lnTo>
                  <a:lnTo>
                    <a:pt x="147" y="0"/>
                  </a:lnTo>
                  <a:lnTo>
                    <a:pt x="167" y="21"/>
                  </a:lnTo>
                  <a:lnTo>
                    <a:pt x="20" y="16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D40062E0-E966-134A-84BA-A43114490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2789"/>
              <a:ext cx="168" cy="167"/>
            </a:xfrm>
            <a:custGeom>
              <a:avLst/>
              <a:gdLst>
                <a:gd name="T0" fmla="*/ 0 w 168"/>
                <a:gd name="T1" fmla="*/ 21 h 167"/>
                <a:gd name="T2" fmla="*/ 21 w 168"/>
                <a:gd name="T3" fmla="*/ 0 h 167"/>
                <a:gd name="T4" fmla="*/ 168 w 168"/>
                <a:gd name="T5" fmla="*/ 147 h 167"/>
                <a:gd name="T6" fmla="*/ 147 w 168"/>
                <a:gd name="T7" fmla="*/ 167 h 167"/>
                <a:gd name="T8" fmla="*/ 0 w 168"/>
                <a:gd name="T9" fmla="*/ 2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7">
                  <a:moveTo>
                    <a:pt x="0" y="21"/>
                  </a:moveTo>
                  <a:lnTo>
                    <a:pt x="21" y="0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Rectangle 194">
              <a:extLst>
                <a:ext uri="{FF2B5EF4-FFF2-40B4-BE49-F238E27FC236}">
                  <a16:creationId xmlns:a16="http://schemas.microsoft.com/office/drawing/2014/main" id="{D8C22DA2-FAD9-4B43-ACF5-C1B1F228C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781"/>
              <a:ext cx="98" cy="2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Rectangle 195">
              <a:extLst>
                <a:ext uri="{FF2B5EF4-FFF2-40B4-BE49-F238E27FC236}">
                  <a16:creationId xmlns:a16="http://schemas.microsoft.com/office/drawing/2014/main" id="{9919E656-819D-4F42-84D7-11F486466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781"/>
              <a:ext cx="30" cy="9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1" name="Group 20">
            <a:extLst>
              <a:ext uri="{FF2B5EF4-FFF2-40B4-BE49-F238E27FC236}">
                <a16:creationId xmlns:a16="http://schemas.microsoft.com/office/drawing/2014/main" id="{975F5D21-2C31-AB4C-82D1-0A740C181E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9403" y="3253522"/>
            <a:ext cx="404026" cy="389367"/>
            <a:chOff x="3764" y="3313"/>
            <a:chExt cx="353" cy="309"/>
          </a:xfrm>
        </p:grpSpPr>
        <p:sp>
          <p:nvSpPr>
            <p:cNvPr id="212" name="Freeform 21">
              <a:extLst>
                <a:ext uri="{FF2B5EF4-FFF2-40B4-BE49-F238E27FC236}">
                  <a16:creationId xmlns:a16="http://schemas.microsoft.com/office/drawing/2014/main" id="{C333B8F8-E4EB-8046-A468-FD24D818B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2">
              <a:extLst>
                <a:ext uri="{FF2B5EF4-FFF2-40B4-BE49-F238E27FC236}">
                  <a16:creationId xmlns:a16="http://schemas.microsoft.com/office/drawing/2014/main" id="{20CB90DF-84D5-6146-A55B-3C56BDE3F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23">
              <a:extLst>
                <a:ext uri="{FF2B5EF4-FFF2-40B4-BE49-F238E27FC236}">
                  <a16:creationId xmlns:a16="http://schemas.microsoft.com/office/drawing/2014/main" id="{44D3B4FC-57ED-7449-A6EC-05CF7CCDF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24">
              <a:extLst>
                <a:ext uri="{FF2B5EF4-FFF2-40B4-BE49-F238E27FC236}">
                  <a16:creationId xmlns:a16="http://schemas.microsoft.com/office/drawing/2014/main" id="{9DD2C02A-0728-864E-8C77-CA61911A8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313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25">
              <a:extLst>
                <a:ext uri="{FF2B5EF4-FFF2-40B4-BE49-F238E27FC236}">
                  <a16:creationId xmlns:a16="http://schemas.microsoft.com/office/drawing/2014/main" id="{E8BEBF60-ADFB-4A47-8B9F-802E9D1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313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6">
              <a:extLst>
                <a:ext uri="{FF2B5EF4-FFF2-40B4-BE49-F238E27FC236}">
                  <a16:creationId xmlns:a16="http://schemas.microsoft.com/office/drawing/2014/main" id="{86FD151A-2723-AB48-A124-6FF7CBEC4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313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27">
              <a:extLst>
                <a:ext uri="{FF2B5EF4-FFF2-40B4-BE49-F238E27FC236}">
                  <a16:creationId xmlns:a16="http://schemas.microsoft.com/office/drawing/2014/main" id="{3A2F74D6-66F0-7041-B6DA-B23157E21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28">
              <a:extLst>
                <a:ext uri="{FF2B5EF4-FFF2-40B4-BE49-F238E27FC236}">
                  <a16:creationId xmlns:a16="http://schemas.microsoft.com/office/drawing/2014/main" id="{64FEBD05-FED0-634B-8BC8-98AA8D717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29">
              <a:extLst>
                <a:ext uri="{FF2B5EF4-FFF2-40B4-BE49-F238E27FC236}">
                  <a16:creationId xmlns:a16="http://schemas.microsoft.com/office/drawing/2014/main" id="{3582BC60-6208-2A4D-8EFE-BD3575981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30">
              <a:extLst>
                <a:ext uri="{FF2B5EF4-FFF2-40B4-BE49-F238E27FC236}">
                  <a16:creationId xmlns:a16="http://schemas.microsoft.com/office/drawing/2014/main" id="{CCCBCB5C-CDFC-5541-9A6E-6B3701BD3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550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31">
              <a:extLst>
                <a:ext uri="{FF2B5EF4-FFF2-40B4-BE49-F238E27FC236}">
                  <a16:creationId xmlns:a16="http://schemas.microsoft.com/office/drawing/2014/main" id="{6789DA14-4580-2345-8B53-5495AC197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550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32">
              <a:extLst>
                <a:ext uri="{FF2B5EF4-FFF2-40B4-BE49-F238E27FC236}">
                  <a16:creationId xmlns:a16="http://schemas.microsoft.com/office/drawing/2014/main" id="{12AD7FD1-3414-3344-833F-2CDC17B8E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550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33">
              <a:extLst>
                <a:ext uri="{FF2B5EF4-FFF2-40B4-BE49-F238E27FC236}">
                  <a16:creationId xmlns:a16="http://schemas.microsoft.com/office/drawing/2014/main" id="{7B43CE1C-A1B8-6C44-B739-E46DD1A9A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D4F7D4EA-1136-5D43-8973-D4F61CFFF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F3889F15-22B6-AA44-A1EB-FE678B8BF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435"/>
              <a:ext cx="46" cy="71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E154B59A-8FA6-AD4D-83AD-10CBC9A17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6C7550A3-70F2-1845-BD7E-BBF6ABCFF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7574B285-2E50-214C-A7F4-BDFBF5F9B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40ABB54D-0BC8-464E-A90E-71D54C8DECDD}"/>
              </a:ext>
            </a:extLst>
          </p:cNvPr>
          <p:cNvGrpSpPr/>
          <p:nvPr/>
        </p:nvGrpSpPr>
        <p:grpSpPr>
          <a:xfrm>
            <a:off x="733415" y="5076351"/>
            <a:ext cx="491675" cy="491677"/>
            <a:chOff x="587828" y="3719272"/>
            <a:chExt cx="1442357" cy="1442360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DF20E4FF-CE2C-497B-9051-1B9AFAFFB780}"/>
                </a:ext>
              </a:extLst>
            </p:cNvPr>
            <p:cNvSpPr/>
            <p:nvPr/>
          </p:nvSpPr>
          <p:spPr bwMode="auto">
            <a:xfrm>
              <a:off x="587828" y="3719275"/>
              <a:ext cx="1442357" cy="1442357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4" name="Freeform: Shape 557">
              <a:extLst>
                <a:ext uri="{FF2B5EF4-FFF2-40B4-BE49-F238E27FC236}">
                  <a16:creationId xmlns:a16="http://schemas.microsoft.com/office/drawing/2014/main" id="{8EC4A9D0-159B-4A68-B97D-19634BB1922B}"/>
                </a:ext>
              </a:extLst>
            </p:cNvPr>
            <p:cNvSpPr/>
            <p:nvPr/>
          </p:nvSpPr>
          <p:spPr>
            <a:xfrm>
              <a:off x="1351541" y="4299010"/>
              <a:ext cx="235016" cy="85461"/>
            </a:xfrm>
            <a:custGeom>
              <a:avLst/>
              <a:gdLst>
                <a:gd name="connsiteX0" fmla="*/ 98239 w 104775"/>
                <a:gd name="connsiteY0" fmla="*/ 23098 h 38100"/>
                <a:gd name="connsiteX1" fmla="*/ 52519 w 104775"/>
                <a:gd name="connsiteY1" fmla="*/ 7858 h 38100"/>
                <a:gd name="connsiteX2" fmla="*/ 42042 w 104775"/>
                <a:gd name="connsiteY2" fmla="*/ 7858 h 38100"/>
                <a:gd name="connsiteX3" fmla="*/ 9657 w 104775"/>
                <a:gd name="connsiteY3" fmla="*/ 15478 h 38100"/>
                <a:gd name="connsiteX4" fmla="*/ 9657 w 104775"/>
                <a:gd name="connsiteY4" fmla="*/ 25003 h 38100"/>
                <a:gd name="connsiteX5" fmla="*/ 53472 w 104775"/>
                <a:gd name="connsiteY5" fmla="*/ 25003 h 38100"/>
                <a:gd name="connsiteX6" fmla="*/ 60139 w 104775"/>
                <a:gd name="connsiteY6" fmla="*/ 25956 h 38100"/>
                <a:gd name="connsiteX7" fmla="*/ 93477 w 104775"/>
                <a:gd name="connsiteY7" fmla="*/ 39291 h 38100"/>
                <a:gd name="connsiteX8" fmla="*/ 104907 w 104775"/>
                <a:gd name="connsiteY8" fmla="*/ 31671 h 38100"/>
                <a:gd name="connsiteX9" fmla="*/ 98239 w 104775"/>
                <a:gd name="connsiteY9" fmla="*/ 2309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38100">
                  <a:moveTo>
                    <a:pt x="98239" y="23098"/>
                  </a:moveTo>
                  <a:lnTo>
                    <a:pt x="52519" y="7858"/>
                  </a:lnTo>
                  <a:cubicBezTo>
                    <a:pt x="48709" y="6906"/>
                    <a:pt x="45852" y="6906"/>
                    <a:pt x="42042" y="7858"/>
                  </a:cubicBezTo>
                  <a:lnTo>
                    <a:pt x="9657" y="15478"/>
                  </a:lnTo>
                  <a:cubicBezTo>
                    <a:pt x="6799" y="17383"/>
                    <a:pt x="5847" y="21193"/>
                    <a:pt x="9657" y="25003"/>
                  </a:cubicBezTo>
                  <a:lnTo>
                    <a:pt x="53472" y="25003"/>
                  </a:lnTo>
                  <a:cubicBezTo>
                    <a:pt x="56329" y="25003"/>
                    <a:pt x="58234" y="25003"/>
                    <a:pt x="60139" y="25956"/>
                  </a:cubicBezTo>
                  <a:lnTo>
                    <a:pt x="93477" y="39291"/>
                  </a:lnTo>
                  <a:cubicBezTo>
                    <a:pt x="99192" y="41196"/>
                    <a:pt x="104907" y="37386"/>
                    <a:pt x="104907" y="31671"/>
                  </a:cubicBezTo>
                  <a:cubicBezTo>
                    <a:pt x="104907" y="27861"/>
                    <a:pt x="102049" y="24051"/>
                    <a:pt x="98239" y="2309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: Shape 558">
              <a:extLst>
                <a:ext uri="{FF2B5EF4-FFF2-40B4-BE49-F238E27FC236}">
                  <a16:creationId xmlns:a16="http://schemas.microsoft.com/office/drawing/2014/main" id="{AAD961E0-84A9-4A70-B625-A51692D261A4}"/>
                </a:ext>
              </a:extLst>
            </p:cNvPr>
            <p:cNvSpPr/>
            <p:nvPr/>
          </p:nvSpPr>
          <p:spPr bwMode="auto">
            <a:xfrm>
              <a:off x="780395" y="3719272"/>
              <a:ext cx="1148310" cy="1418351"/>
            </a:xfrm>
            <a:custGeom>
              <a:avLst/>
              <a:gdLst>
                <a:gd name="connsiteX0" fmla="*/ 692128 w 1148301"/>
                <a:gd name="connsiteY0" fmla="*/ 1422066 h 1442358"/>
                <a:gd name="connsiteX1" fmla="*/ 673956 w 1148301"/>
                <a:gd name="connsiteY1" fmla="*/ 1427706 h 1442358"/>
                <a:gd name="connsiteX2" fmla="*/ 528613 w 1148301"/>
                <a:gd name="connsiteY2" fmla="*/ 1442358 h 1442358"/>
                <a:gd name="connsiteX3" fmla="*/ 454877 w 1148301"/>
                <a:gd name="connsiteY3" fmla="*/ 1438635 h 1442358"/>
                <a:gd name="connsiteX4" fmla="*/ 438619 w 1148301"/>
                <a:gd name="connsiteY4" fmla="*/ 1436154 h 1442358"/>
                <a:gd name="connsiteX5" fmla="*/ 456474 w 1148301"/>
                <a:gd name="connsiteY5" fmla="*/ 1438642 h 1442358"/>
                <a:gd name="connsiteX6" fmla="*/ 530848 w 1148301"/>
                <a:gd name="connsiteY6" fmla="*/ 1441282 h 1442358"/>
                <a:gd name="connsiteX7" fmla="*/ 618980 w 1148301"/>
                <a:gd name="connsiteY7" fmla="*/ 1435407 h 1442358"/>
                <a:gd name="connsiteX8" fmla="*/ 528613 w 1148301"/>
                <a:gd name="connsiteY8" fmla="*/ 0 h 1442358"/>
                <a:gd name="connsiteX9" fmla="*/ 673956 w 1148301"/>
                <a:gd name="connsiteY9" fmla="*/ 14652 h 1442358"/>
                <a:gd name="connsiteX10" fmla="*/ 742364 w 1148301"/>
                <a:gd name="connsiteY10" fmla="*/ 35887 h 1442358"/>
                <a:gd name="connsiteX11" fmla="*/ 742364 w 1148301"/>
                <a:gd name="connsiteY11" fmla="*/ 37594 h 1442358"/>
                <a:gd name="connsiteX12" fmla="*/ 720999 w 1148301"/>
                <a:gd name="connsiteY12" fmla="*/ 58959 h 1442358"/>
                <a:gd name="connsiteX13" fmla="*/ 667585 w 1148301"/>
                <a:gd name="connsiteY13" fmla="*/ 58959 h 1442358"/>
                <a:gd name="connsiteX14" fmla="*/ 652630 w 1148301"/>
                <a:gd name="connsiteY14" fmla="*/ 52549 h 1442358"/>
                <a:gd name="connsiteX15" fmla="*/ 631265 w 1148301"/>
                <a:gd name="connsiteY15" fmla="*/ 16229 h 1442358"/>
                <a:gd name="connsiteX16" fmla="*/ 494528 w 1148301"/>
                <a:gd name="connsiteY16" fmla="*/ 73914 h 1442358"/>
                <a:gd name="connsiteX17" fmla="*/ 485982 w 1148301"/>
                <a:gd name="connsiteY17" fmla="*/ 91006 h 1442358"/>
                <a:gd name="connsiteX18" fmla="*/ 485982 w 1148301"/>
                <a:gd name="connsiteY18" fmla="*/ 144420 h 1442358"/>
                <a:gd name="connsiteX19" fmla="*/ 507347 w 1148301"/>
                <a:gd name="connsiteY19" fmla="*/ 165785 h 1442358"/>
                <a:gd name="connsiteX20" fmla="*/ 571443 w 1148301"/>
                <a:gd name="connsiteY20" fmla="*/ 165785 h 1442358"/>
                <a:gd name="connsiteX21" fmla="*/ 592808 w 1148301"/>
                <a:gd name="connsiteY21" fmla="*/ 187150 h 1442358"/>
                <a:gd name="connsiteX22" fmla="*/ 614173 w 1148301"/>
                <a:gd name="connsiteY22" fmla="*/ 187150 h 1442358"/>
                <a:gd name="connsiteX23" fmla="*/ 635538 w 1148301"/>
                <a:gd name="connsiteY23" fmla="*/ 165785 h 1442358"/>
                <a:gd name="connsiteX24" fmla="*/ 635538 w 1148301"/>
                <a:gd name="connsiteY24" fmla="*/ 144420 h 1442358"/>
                <a:gd name="connsiteX25" fmla="*/ 678268 w 1148301"/>
                <a:gd name="connsiteY25" fmla="*/ 101690 h 1442358"/>
                <a:gd name="connsiteX26" fmla="*/ 714588 w 1148301"/>
                <a:gd name="connsiteY26" fmla="*/ 101690 h 1442358"/>
                <a:gd name="connsiteX27" fmla="*/ 725272 w 1148301"/>
                <a:gd name="connsiteY27" fmla="*/ 103825 h 1442358"/>
                <a:gd name="connsiteX28" fmla="*/ 906874 w 1148301"/>
                <a:gd name="connsiteY28" fmla="*/ 212788 h 1442358"/>
                <a:gd name="connsiteX29" fmla="*/ 926104 w 1148301"/>
                <a:gd name="connsiteY29" fmla="*/ 259792 h 1442358"/>
                <a:gd name="connsiteX30" fmla="*/ 913285 w 1148301"/>
                <a:gd name="connsiteY30" fmla="*/ 315341 h 1442358"/>
                <a:gd name="connsiteX31" fmla="*/ 891920 w 1148301"/>
                <a:gd name="connsiteY31" fmla="*/ 315341 h 1442358"/>
                <a:gd name="connsiteX32" fmla="*/ 870554 w 1148301"/>
                <a:gd name="connsiteY32" fmla="*/ 293976 h 1442358"/>
                <a:gd name="connsiteX33" fmla="*/ 849189 w 1148301"/>
                <a:gd name="connsiteY33" fmla="*/ 272611 h 1442358"/>
                <a:gd name="connsiteX34" fmla="*/ 836370 w 1148301"/>
                <a:gd name="connsiteY34" fmla="*/ 272611 h 1442358"/>
                <a:gd name="connsiteX35" fmla="*/ 821414 w 1148301"/>
                <a:gd name="connsiteY35" fmla="*/ 308930 h 1442358"/>
                <a:gd name="connsiteX36" fmla="*/ 827824 w 1148301"/>
                <a:gd name="connsiteY36" fmla="*/ 315341 h 1442358"/>
                <a:gd name="connsiteX37" fmla="*/ 827824 w 1148301"/>
                <a:gd name="connsiteY37" fmla="*/ 336706 h 1442358"/>
                <a:gd name="connsiteX38" fmla="*/ 806459 w 1148301"/>
                <a:gd name="connsiteY38" fmla="*/ 358071 h 1442358"/>
                <a:gd name="connsiteX39" fmla="*/ 750910 w 1148301"/>
                <a:gd name="connsiteY39" fmla="*/ 358071 h 1442358"/>
                <a:gd name="connsiteX40" fmla="*/ 701769 w 1148301"/>
                <a:gd name="connsiteY40" fmla="*/ 381572 h 1442358"/>
                <a:gd name="connsiteX41" fmla="*/ 641947 w 1148301"/>
                <a:gd name="connsiteY41" fmla="*/ 456351 h 1442358"/>
                <a:gd name="connsiteX42" fmla="*/ 633400 w 1148301"/>
                <a:gd name="connsiteY42" fmla="*/ 475578 h 1442358"/>
                <a:gd name="connsiteX43" fmla="*/ 618446 w 1148301"/>
                <a:gd name="connsiteY43" fmla="*/ 554631 h 1442358"/>
                <a:gd name="connsiteX44" fmla="*/ 597081 w 1148301"/>
                <a:gd name="connsiteY44" fmla="*/ 571723 h 1442358"/>
                <a:gd name="connsiteX45" fmla="*/ 588535 w 1148301"/>
                <a:gd name="connsiteY45" fmla="*/ 571723 h 1442358"/>
                <a:gd name="connsiteX46" fmla="*/ 567170 w 1148301"/>
                <a:gd name="connsiteY46" fmla="*/ 554631 h 1442358"/>
                <a:gd name="connsiteX47" fmla="*/ 554351 w 1148301"/>
                <a:gd name="connsiteY47" fmla="*/ 501217 h 1442358"/>
                <a:gd name="connsiteX48" fmla="*/ 532985 w 1148301"/>
                <a:gd name="connsiteY48" fmla="*/ 484124 h 1442358"/>
                <a:gd name="connsiteX49" fmla="*/ 485982 w 1148301"/>
                <a:gd name="connsiteY49" fmla="*/ 484124 h 1442358"/>
                <a:gd name="connsiteX50" fmla="*/ 379157 w 1148301"/>
                <a:gd name="connsiteY50" fmla="*/ 569585 h 1442358"/>
                <a:gd name="connsiteX51" fmla="*/ 400522 w 1148301"/>
                <a:gd name="connsiteY51" fmla="*/ 612315 h 1442358"/>
                <a:gd name="connsiteX52" fmla="*/ 462479 w 1148301"/>
                <a:gd name="connsiteY52" fmla="*/ 629407 h 1442358"/>
                <a:gd name="connsiteX53" fmla="*/ 485982 w 1148301"/>
                <a:gd name="connsiteY53" fmla="*/ 614453 h 1442358"/>
                <a:gd name="connsiteX54" fmla="*/ 507347 w 1148301"/>
                <a:gd name="connsiteY54" fmla="*/ 614453 h 1442358"/>
                <a:gd name="connsiteX55" fmla="*/ 528712 w 1148301"/>
                <a:gd name="connsiteY55" fmla="*/ 635818 h 1442358"/>
                <a:gd name="connsiteX56" fmla="*/ 528712 w 1148301"/>
                <a:gd name="connsiteY56" fmla="*/ 699913 h 1442358"/>
                <a:gd name="connsiteX57" fmla="*/ 571443 w 1148301"/>
                <a:gd name="connsiteY57" fmla="*/ 699913 h 1442358"/>
                <a:gd name="connsiteX58" fmla="*/ 592808 w 1148301"/>
                <a:gd name="connsiteY58" fmla="*/ 721279 h 1442358"/>
                <a:gd name="connsiteX59" fmla="*/ 592808 w 1148301"/>
                <a:gd name="connsiteY59" fmla="*/ 785374 h 1442358"/>
                <a:gd name="connsiteX60" fmla="*/ 635538 w 1148301"/>
                <a:gd name="connsiteY60" fmla="*/ 806739 h 1442358"/>
                <a:gd name="connsiteX61" fmla="*/ 742364 w 1148301"/>
                <a:gd name="connsiteY61" fmla="*/ 764009 h 1442358"/>
                <a:gd name="connsiteX62" fmla="*/ 998745 w 1148301"/>
                <a:gd name="connsiteY62" fmla="*/ 892200 h 1442358"/>
                <a:gd name="connsiteX63" fmla="*/ 1148301 w 1148301"/>
                <a:gd name="connsiteY63" fmla="*/ 999025 h 1442358"/>
                <a:gd name="connsiteX64" fmla="*/ 998745 w 1148301"/>
                <a:gd name="connsiteY64" fmla="*/ 1148581 h 1442358"/>
                <a:gd name="connsiteX65" fmla="*/ 956015 w 1148301"/>
                <a:gd name="connsiteY65" fmla="*/ 1255407 h 1442358"/>
                <a:gd name="connsiteX66" fmla="*/ 842145 w 1148301"/>
                <a:gd name="connsiteY66" fmla="*/ 1359662 h 1442358"/>
                <a:gd name="connsiteX67" fmla="*/ 816769 w 1148301"/>
                <a:gd name="connsiteY67" fmla="*/ 1381646 h 1442358"/>
                <a:gd name="connsiteX68" fmla="*/ 809328 w 1148301"/>
                <a:gd name="connsiteY68" fmla="*/ 1385684 h 1442358"/>
                <a:gd name="connsiteX69" fmla="*/ 704095 w 1148301"/>
                <a:gd name="connsiteY69" fmla="*/ 1418351 h 1442358"/>
                <a:gd name="connsiteX70" fmla="*/ 709614 w 1148301"/>
                <a:gd name="connsiteY70" fmla="*/ 1372347 h 1442358"/>
                <a:gd name="connsiteX71" fmla="*/ 723134 w 1148301"/>
                <a:gd name="connsiteY71" fmla="*/ 1163536 h 1442358"/>
                <a:gd name="connsiteX72" fmla="*/ 594943 w 1148301"/>
                <a:gd name="connsiteY72" fmla="*/ 949884 h 1442358"/>
                <a:gd name="connsiteX73" fmla="*/ 629127 w 1148301"/>
                <a:gd name="connsiteY73" fmla="*/ 866561 h 1442358"/>
                <a:gd name="connsiteX74" fmla="*/ 614173 w 1148301"/>
                <a:gd name="connsiteY74" fmla="*/ 838786 h 1442358"/>
                <a:gd name="connsiteX75" fmla="*/ 569305 w 1148301"/>
                <a:gd name="connsiteY75" fmla="*/ 828104 h 1442358"/>
                <a:gd name="connsiteX76" fmla="*/ 543667 w 1148301"/>
                <a:gd name="connsiteY76" fmla="*/ 811012 h 1442358"/>
                <a:gd name="connsiteX77" fmla="*/ 515893 w 1148301"/>
                <a:gd name="connsiteY77" fmla="*/ 770417 h 1442358"/>
                <a:gd name="connsiteX78" fmla="*/ 498801 w 1148301"/>
                <a:gd name="connsiteY78" fmla="*/ 761871 h 1442358"/>
                <a:gd name="connsiteX79" fmla="*/ 473163 w 1148301"/>
                <a:gd name="connsiteY79" fmla="*/ 761871 h 1442358"/>
                <a:gd name="connsiteX80" fmla="*/ 434706 w 1148301"/>
                <a:gd name="connsiteY80" fmla="*/ 738371 h 1442358"/>
                <a:gd name="connsiteX81" fmla="*/ 428295 w 1148301"/>
                <a:gd name="connsiteY81" fmla="*/ 727687 h 1442358"/>
                <a:gd name="connsiteX82" fmla="*/ 415476 w 1148301"/>
                <a:gd name="connsiteY82" fmla="*/ 717006 h 1442358"/>
                <a:gd name="connsiteX83" fmla="*/ 321470 w 1148301"/>
                <a:gd name="connsiteY83" fmla="*/ 684957 h 1442358"/>
                <a:gd name="connsiteX84" fmla="*/ 285150 w 1148301"/>
                <a:gd name="connsiteY84" fmla="*/ 652910 h 1442358"/>
                <a:gd name="connsiteX85" fmla="*/ 214644 w 1148301"/>
                <a:gd name="connsiteY85" fmla="*/ 514036 h 1442358"/>
                <a:gd name="connsiteX86" fmla="*/ 201825 w 1148301"/>
                <a:gd name="connsiteY86" fmla="*/ 503354 h 1442358"/>
                <a:gd name="connsiteX87" fmla="*/ 176187 w 1148301"/>
                <a:gd name="connsiteY87" fmla="*/ 535401 h 1442358"/>
                <a:gd name="connsiteX88" fmla="*/ 201825 w 1148301"/>
                <a:gd name="connsiteY88" fmla="*/ 578131 h 1442358"/>
                <a:gd name="connsiteX89" fmla="*/ 197552 w 1148301"/>
                <a:gd name="connsiteY89" fmla="*/ 603769 h 1442358"/>
                <a:gd name="connsiteX90" fmla="*/ 186870 w 1148301"/>
                <a:gd name="connsiteY90" fmla="*/ 614453 h 1442358"/>
                <a:gd name="connsiteX91" fmla="*/ 45860 w 1148301"/>
                <a:gd name="connsiteY91" fmla="*/ 432848 h 1442358"/>
                <a:gd name="connsiteX92" fmla="*/ 37314 w 1148301"/>
                <a:gd name="connsiteY92" fmla="*/ 407210 h 1442358"/>
                <a:gd name="connsiteX93" fmla="*/ 37314 w 1148301"/>
                <a:gd name="connsiteY93" fmla="*/ 272611 h 1442358"/>
                <a:gd name="connsiteX94" fmla="*/ 21557 w 1148301"/>
                <a:gd name="connsiteY94" fmla="*/ 249642 h 1442358"/>
                <a:gd name="connsiteX95" fmla="*/ 0 w 1148301"/>
                <a:gd name="connsiteY95" fmla="*/ 233848 h 1442358"/>
                <a:gd name="connsiteX96" fmla="*/ 18663 w 1148301"/>
                <a:gd name="connsiteY96" fmla="*/ 211229 h 1442358"/>
                <a:gd name="connsiteX97" fmla="*/ 528613 w 1148301"/>
                <a:gd name="connsiteY97" fmla="*/ 0 h 1442358"/>
                <a:gd name="connsiteX0" fmla="*/ 692128 w 1148301"/>
                <a:gd name="connsiteY0" fmla="*/ 1422066 h 1442358"/>
                <a:gd name="connsiteX1" fmla="*/ 673956 w 1148301"/>
                <a:gd name="connsiteY1" fmla="*/ 1427706 h 1442358"/>
                <a:gd name="connsiteX2" fmla="*/ 528613 w 1148301"/>
                <a:gd name="connsiteY2" fmla="*/ 1442358 h 1442358"/>
                <a:gd name="connsiteX3" fmla="*/ 454877 w 1148301"/>
                <a:gd name="connsiteY3" fmla="*/ 1438635 h 1442358"/>
                <a:gd name="connsiteX4" fmla="*/ 438619 w 1148301"/>
                <a:gd name="connsiteY4" fmla="*/ 1436154 h 1442358"/>
                <a:gd name="connsiteX5" fmla="*/ 456474 w 1148301"/>
                <a:gd name="connsiteY5" fmla="*/ 1438642 h 1442358"/>
                <a:gd name="connsiteX6" fmla="*/ 618980 w 1148301"/>
                <a:gd name="connsiteY6" fmla="*/ 1435407 h 1442358"/>
                <a:gd name="connsiteX7" fmla="*/ 692128 w 1148301"/>
                <a:gd name="connsiteY7" fmla="*/ 1422066 h 1442358"/>
                <a:gd name="connsiteX8" fmla="*/ 528613 w 1148301"/>
                <a:gd name="connsiteY8" fmla="*/ 0 h 1442358"/>
                <a:gd name="connsiteX9" fmla="*/ 673956 w 1148301"/>
                <a:gd name="connsiteY9" fmla="*/ 14652 h 1442358"/>
                <a:gd name="connsiteX10" fmla="*/ 742364 w 1148301"/>
                <a:gd name="connsiteY10" fmla="*/ 35887 h 1442358"/>
                <a:gd name="connsiteX11" fmla="*/ 742364 w 1148301"/>
                <a:gd name="connsiteY11" fmla="*/ 37594 h 1442358"/>
                <a:gd name="connsiteX12" fmla="*/ 720999 w 1148301"/>
                <a:gd name="connsiteY12" fmla="*/ 58959 h 1442358"/>
                <a:gd name="connsiteX13" fmla="*/ 667585 w 1148301"/>
                <a:gd name="connsiteY13" fmla="*/ 58959 h 1442358"/>
                <a:gd name="connsiteX14" fmla="*/ 652630 w 1148301"/>
                <a:gd name="connsiteY14" fmla="*/ 52549 h 1442358"/>
                <a:gd name="connsiteX15" fmla="*/ 631265 w 1148301"/>
                <a:gd name="connsiteY15" fmla="*/ 16229 h 1442358"/>
                <a:gd name="connsiteX16" fmla="*/ 494528 w 1148301"/>
                <a:gd name="connsiteY16" fmla="*/ 73914 h 1442358"/>
                <a:gd name="connsiteX17" fmla="*/ 485982 w 1148301"/>
                <a:gd name="connsiteY17" fmla="*/ 91006 h 1442358"/>
                <a:gd name="connsiteX18" fmla="*/ 485982 w 1148301"/>
                <a:gd name="connsiteY18" fmla="*/ 144420 h 1442358"/>
                <a:gd name="connsiteX19" fmla="*/ 507347 w 1148301"/>
                <a:gd name="connsiteY19" fmla="*/ 165785 h 1442358"/>
                <a:gd name="connsiteX20" fmla="*/ 571443 w 1148301"/>
                <a:gd name="connsiteY20" fmla="*/ 165785 h 1442358"/>
                <a:gd name="connsiteX21" fmla="*/ 592808 w 1148301"/>
                <a:gd name="connsiteY21" fmla="*/ 187150 h 1442358"/>
                <a:gd name="connsiteX22" fmla="*/ 614173 w 1148301"/>
                <a:gd name="connsiteY22" fmla="*/ 187150 h 1442358"/>
                <a:gd name="connsiteX23" fmla="*/ 635538 w 1148301"/>
                <a:gd name="connsiteY23" fmla="*/ 165785 h 1442358"/>
                <a:gd name="connsiteX24" fmla="*/ 635538 w 1148301"/>
                <a:gd name="connsiteY24" fmla="*/ 144420 h 1442358"/>
                <a:gd name="connsiteX25" fmla="*/ 678268 w 1148301"/>
                <a:gd name="connsiteY25" fmla="*/ 101690 h 1442358"/>
                <a:gd name="connsiteX26" fmla="*/ 714588 w 1148301"/>
                <a:gd name="connsiteY26" fmla="*/ 101690 h 1442358"/>
                <a:gd name="connsiteX27" fmla="*/ 725272 w 1148301"/>
                <a:gd name="connsiteY27" fmla="*/ 103825 h 1442358"/>
                <a:gd name="connsiteX28" fmla="*/ 906874 w 1148301"/>
                <a:gd name="connsiteY28" fmla="*/ 212788 h 1442358"/>
                <a:gd name="connsiteX29" fmla="*/ 926104 w 1148301"/>
                <a:gd name="connsiteY29" fmla="*/ 259792 h 1442358"/>
                <a:gd name="connsiteX30" fmla="*/ 913285 w 1148301"/>
                <a:gd name="connsiteY30" fmla="*/ 315341 h 1442358"/>
                <a:gd name="connsiteX31" fmla="*/ 891920 w 1148301"/>
                <a:gd name="connsiteY31" fmla="*/ 315341 h 1442358"/>
                <a:gd name="connsiteX32" fmla="*/ 870554 w 1148301"/>
                <a:gd name="connsiteY32" fmla="*/ 293976 h 1442358"/>
                <a:gd name="connsiteX33" fmla="*/ 849189 w 1148301"/>
                <a:gd name="connsiteY33" fmla="*/ 272611 h 1442358"/>
                <a:gd name="connsiteX34" fmla="*/ 836370 w 1148301"/>
                <a:gd name="connsiteY34" fmla="*/ 272611 h 1442358"/>
                <a:gd name="connsiteX35" fmla="*/ 821414 w 1148301"/>
                <a:gd name="connsiteY35" fmla="*/ 308930 h 1442358"/>
                <a:gd name="connsiteX36" fmla="*/ 827824 w 1148301"/>
                <a:gd name="connsiteY36" fmla="*/ 315341 h 1442358"/>
                <a:gd name="connsiteX37" fmla="*/ 827824 w 1148301"/>
                <a:gd name="connsiteY37" fmla="*/ 336706 h 1442358"/>
                <a:gd name="connsiteX38" fmla="*/ 806459 w 1148301"/>
                <a:gd name="connsiteY38" fmla="*/ 358071 h 1442358"/>
                <a:gd name="connsiteX39" fmla="*/ 750910 w 1148301"/>
                <a:gd name="connsiteY39" fmla="*/ 358071 h 1442358"/>
                <a:gd name="connsiteX40" fmla="*/ 701769 w 1148301"/>
                <a:gd name="connsiteY40" fmla="*/ 381572 h 1442358"/>
                <a:gd name="connsiteX41" fmla="*/ 641947 w 1148301"/>
                <a:gd name="connsiteY41" fmla="*/ 456351 h 1442358"/>
                <a:gd name="connsiteX42" fmla="*/ 633400 w 1148301"/>
                <a:gd name="connsiteY42" fmla="*/ 475578 h 1442358"/>
                <a:gd name="connsiteX43" fmla="*/ 618446 w 1148301"/>
                <a:gd name="connsiteY43" fmla="*/ 554631 h 1442358"/>
                <a:gd name="connsiteX44" fmla="*/ 597081 w 1148301"/>
                <a:gd name="connsiteY44" fmla="*/ 571723 h 1442358"/>
                <a:gd name="connsiteX45" fmla="*/ 588535 w 1148301"/>
                <a:gd name="connsiteY45" fmla="*/ 571723 h 1442358"/>
                <a:gd name="connsiteX46" fmla="*/ 567170 w 1148301"/>
                <a:gd name="connsiteY46" fmla="*/ 554631 h 1442358"/>
                <a:gd name="connsiteX47" fmla="*/ 554351 w 1148301"/>
                <a:gd name="connsiteY47" fmla="*/ 501217 h 1442358"/>
                <a:gd name="connsiteX48" fmla="*/ 532985 w 1148301"/>
                <a:gd name="connsiteY48" fmla="*/ 484124 h 1442358"/>
                <a:gd name="connsiteX49" fmla="*/ 485982 w 1148301"/>
                <a:gd name="connsiteY49" fmla="*/ 484124 h 1442358"/>
                <a:gd name="connsiteX50" fmla="*/ 379157 w 1148301"/>
                <a:gd name="connsiteY50" fmla="*/ 569585 h 1442358"/>
                <a:gd name="connsiteX51" fmla="*/ 400522 w 1148301"/>
                <a:gd name="connsiteY51" fmla="*/ 612315 h 1442358"/>
                <a:gd name="connsiteX52" fmla="*/ 462479 w 1148301"/>
                <a:gd name="connsiteY52" fmla="*/ 629407 h 1442358"/>
                <a:gd name="connsiteX53" fmla="*/ 485982 w 1148301"/>
                <a:gd name="connsiteY53" fmla="*/ 614453 h 1442358"/>
                <a:gd name="connsiteX54" fmla="*/ 507347 w 1148301"/>
                <a:gd name="connsiteY54" fmla="*/ 614453 h 1442358"/>
                <a:gd name="connsiteX55" fmla="*/ 528712 w 1148301"/>
                <a:gd name="connsiteY55" fmla="*/ 635818 h 1442358"/>
                <a:gd name="connsiteX56" fmla="*/ 528712 w 1148301"/>
                <a:gd name="connsiteY56" fmla="*/ 699913 h 1442358"/>
                <a:gd name="connsiteX57" fmla="*/ 571443 w 1148301"/>
                <a:gd name="connsiteY57" fmla="*/ 699913 h 1442358"/>
                <a:gd name="connsiteX58" fmla="*/ 592808 w 1148301"/>
                <a:gd name="connsiteY58" fmla="*/ 721279 h 1442358"/>
                <a:gd name="connsiteX59" fmla="*/ 592808 w 1148301"/>
                <a:gd name="connsiteY59" fmla="*/ 785374 h 1442358"/>
                <a:gd name="connsiteX60" fmla="*/ 635538 w 1148301"/>
                <a:gd name="connsiteY60" fmla="*/ 806739 h 1442358"/>
                <a:gd name="connsiteX61" fmla="*/ 742364 w 1148301"/>
                <a:gd name="connsiteY61" fmla="*/ 764009 h 1442358"/>
                <a:gd name="connsiteX62" fmla="*/ 998745 w 1148301"/>
                <a:gd name="connsiteY62" fmla="*/ 892200 h 1442358"/>
                <a:gd name="connsiteX63" fmla="*/ 1148301 w 1148301"/>
                <a:gd name="connsiteY63" fmla="*/ 999025 h 1442358"/>
                <a:gd name="connsiteX64" fmla="*/ 998745 w 1148301"/>
                <a:gd name="connsiteY64" fmla="*/ 1148581 h 1442358"/>
                <a:gd name="connsiteX65" fmla="*/ 956015 w 1148301"/>
                <a:gd name="connsiteY65" fmla="*/ 1255407 h 1442358"/>
                <a:gd name="connsiteX66" fmla="*/ 842145 w 1148301"/>
                <a:gd name="connsiteY66" fmla="*/ 1359662 h 1442358"/>
                <a:gd name="connsiteX67" fmla="*/ 816769 w 1148301"/>
                <a:gd name="connsiteY67" fmla="*/ 1381646 h 1442358"/>
                <a:gd name="connsiteX68" fmla="*/ 809328 w 1148301"/>
                <a:gd name="connsiteY68" fmla="*/ 1385684 h 1442358"/>
                <a:gd name="connsiteX69" fmla="*/ 704095 w 1148301"/>
                <a:gd name="connsiteY69" fmla="*/ 1418351 h 1442358"/>
                <a:gd name="connsiteX70" fmla="*/ 709614 w 1148301"/>
                <a:gd name="connsiteY70" fmla="*/ 1372347 h 1442358"/>
                <a:gd name="connsiteX71" fmla="*/ 723134 w 1148301"/>
                <a:gd name="connsiteY71" fmla="*/ 1163536 h 1442358"/>
                <a:gd name="connsiteX72" fmla="*/ 594943 w 1148301"/>
                <a:gd name="connsiteY72" fmla="*/ 949884 h 1442358"/>
                <a:gd name="connsiteX73" fmla="*/ 629127 w 1148301"/>
                <a:gd name="connsiteY73" fmla="*/ 866561 h 1442358"/>
                <a:gd name="connsiteX74" fmla="*/ 614173 w 1148301"/>
                <a:gd name="connsiteY74" fmla="*/ 838786 h 1442358"/>
                <a:gd name="connsiteX75" fmla="*/ 569305 w 1148301"/>
                <a:gd name="connsiteY75" fmla="*/ 828104 h 1442358"/>
                <a:gd name="connsiteX76" fmla="*/ 543667 w 1148301"/>
                <a:gd name="connsiteY76" fmla="*/ 811012 h 1442358"/>
                <a:gd name="connsiteX77" fmla="*/ 515893 w 1148301"/>
                <a:gd name="connsiteY77" fmla="*/ 770417 h 1442358"/>
                <a:gd name="connsiteX78" fmla="*/ 498801 w 1148301"/>
                <a:gd name="connsiteY78" fmla="*/ 761871 h 1442358"/>
                <a:gd name="connsiteX79" fmla="*/ 473163 w 1148301"/>
                <a:gd name="connsiteY79" fmla="*/ 761871 h 1442358"/>
                <a:gd name="connsiteX80" fmla="*/ 434706 w 1148301"/>
                <a:gd name="connsiteY80" fmla="*/ 738371 h 1442358"/>
                <a:gd name="connsiteX81" fmla="*/ 428295 w 1148301"/>
                <a:gd name="connsiteY81" fmla="*/ 727687 h 1442358"/>
                <a:gd name="connsiteX82" fmla="*/ 415476 w 1148301"/>
                <a:gd name="connsiteY82" fmla="*/ 717006 h 1442358"/>
                <a:gd name="connsiteX83" fmla="*/ 321470 w 1148301"/>
                <a:gd name="connsiteY83" fmla="*/ 684957 h 1442358"/>
                <a:gd name="connsiteX84" fmla="*/ 285150 w 1148301"/>
                <a:gd name="connsiteY84" fmla="*/ 652910 h 1442358"/>
                <a:gd name="connsiteX85" fmla="*/ 214644 w 1148301"/>
                <a:gd name="connsiteY85" fmla="*/ 514036 h 1442358"/>
                <a:gd name="connsiteX86" fmla="*/ 201825 w 1148301"/>
                <a:gd name="connsiteY86" fmla="*/ 503354 h 1442358"/>
                <a:gd name="connsiteX87" fmla="*/ 176187 w 1148301"/>
                <a:gd name="connsiteY87" fmla="*/ 535401 h 1442358"/>
                <a:gd name="connsiteX88" fmla="*/ 201825 w 1148301"/>
                <a:gd name="connsiteY88" fmla="*/ 578131 h 1442358"/>
                <a:gd name="connsiteX89" fmla="*/ 197552 w 1148301"/>
                <a:gd name="connsiteY89" fmla="*/ 603769 h 1442358"/>
                <a:gd name="connsiteX90" fmla="*/ 186870 w 1148301"/>
                <a:gd name="connsiteY90" fmla="*/ 614453 h 1442358"/>
                <a:gd name="connsiteX91" fmla="*/ 45860 w 1148301"/>
                <a:gd name="connsiteY91" fmla="*/ 432848 h 1442358"/>
                <a:gd name="connsiteX92" fmla="*/ 37314 w 1148301"/>
                <a:gd name="connsiteY92" fmla="*/ 407210 h 1442358"/>
                <a:gd name="connsiteX93" fmla="*/ 37314 w 1148301"/>
                <a:gd name="connsiteY93" fmla="*/ 272611 h 1442358"/>
                <a:gd name="connsiteX94" fmla="*/ 21557 w 1148301"/>
                <a:gd name="connsiteY94" fmla="*/ 249642 h 1442358"/>
                <a:gd name="connsiteX95" fmla="*/ 0 w 1148301"/>
                <a:gd name="connsiteY95" fmla="*/ 233848 h 1442358"/>
                <a:gd name="connsiteX96" fmla="*/ 18663 w 1148301"/>
                <a:gd name="connsiteY96" fmla="*/ 211229 h 1442358"/>
                <a:gd name="connsiteX97" fmla="*/ 528613 w 1148301"/>
                <a:gd name="connsiteY97" fmla="*/ 0 h 1442358"/>
                <a:gd name="connsiteX0" fmla="*/ 692128 w 1148301"/>
                <a:gd name="connsiteY0" fmla="*/ 1422066 h 1438642"/>
                <a:gd name="connsiteX1" fmla="*/ 673956 w 1148301"/>
                <a:gd name="connsiteY1" fmla="*/ 1427706 h 1438642"/>
                <a:gd name="connsiteX2" fmla="*/ 454877 w 1148301"/>
                <a:gd name="connsiteY2" fmla="*/ 1438635 h 1438642"/>
                <a:gd name="connsiteX3" fmla="*/ 438619 w 1148301"/>
                <a:gd name="connsiteY3" fmla="*/ 1436154 h 1438642"/>
                <a:gd name="connsiteX4" fmla="*/ 456474 w 1148301"/>
                <a:gd name="connsiteY4" fmla="*/ 1438642 h 1438642"/>
                <a:gd name="connsiteX5" fmla="*/ 618980 w 1148301"/>
                <a:gd name="connsiteY5" fmla="*/ 1435407 h 1438642"/>
                <a:gd name="connsiteX6" fmla="*/ 692128 w 1148301"/>
                <a:gd name="connsiteY6" fmla="*/ 1422066 h 1438642"/>
                <a:gd name="connsiteX7" fmla="*/ 528613 w 1148301"/>
                <a:gd name="connsiteY7" fmla="*/ 0 h 1438642"/>
                <a:gd name="connsiteX8" fmla="*/ 673956 w 1148301"/>
                <a:gd name="connsiteY8" fmla="*/ 14652 h 1438642"/>
                <a:gd name="connsiteX9" fmla="*/ 742364 w 1148301"/>
                <a:gd name="connsiteY9" fmla="*/ 35887 h 1438642"/>
                <a:gd name="connsiteX10" fmla="*/ 742364 w 1148301"/>
                <a:gd name="connsiteY10" fmla="*/ 37594 h 1438642"/>
                <a:gd name="connsiteX11" fmla="*/ 720999 w 1148301"/>
                <a:gd name="connsiteY11" fmla="*/ 58959 h 1438642"/>
                <a:gd name="connsiteX12" fmla="*/ 667585 w 1148301"/>
                <a:gd name="connsiteY12" fmla="*/ 58959 h 1438642"/>
                <a:gd name="connsiteX13" fmla="*/ 652630 w 1148301"/>
                <a:gd name="connsiteY13" fmla="*/ 52549 h 1438642"/>
                <a:gd name="connsiteX14" fmla="*/ 631265 w 1148301"/>
                <a:gd name="connsiteY14" fmla="*/ 16229 h 1438642"/>
                <a:gd name="connsiteX15" fmla="*/ 494528 w 1148301"/>
                <a:gd name="connsiteY15" fmla="*/ 73914 h 1438642"/>
                <a:gd name="connsiteX16" fmla="*/ 485982 w 1148301"/>
                <a:gd name="connsiteY16" fmla="*/ 91006 h 1438642"/>
                <a:gd name="connsiteX17" fmla="*/ 485982 w 1148301"/>
                <a:gd name="connsiteY17" fmla="*/ 144420 h 1438642"/>
                <a:gd name="connsiteX18" fmla="*/ 507347 w 1148301"/>
                <a:gd name="connsiteY18" fmla="*/ 165785 h 1438642"/>
                <a:gd name="connsiteX19" fmla="*/ 571443 w 1148301"/>
                <a:gd name="connsiteY19" fmla="*/ 165785 h 1438642"/>
                <a:gd name="connsiteX20" fmla="*/ 592808 w 1148301"/>
                <a:gd name="connsiteY20" fmla="*/ 187150 h 1438642"/>
                <a:gd name="connsiteX21" fmla="*/ 614173 w 1148301"/>
                <a:gd name="connsiteY21" fmla="*/ 187150 h 1438642"/>
                <a:gd name="connsiteX22" fmla="*/ 635538 w 1148301"/>
                <a:gd name="connsiteY22" fmla="*/ 165785 h 1438642"/>
                <a:gd name="connsiteX23" fmla="*/ 635538 w 1148301"/>
                <a:gd name="connsiteY23" fmla="*/ 144420 h 1438642"/>
                <a:gd name="connsiteX24" fmla="*/ 678268 w 1148301"/>
                <a:gd name="connsiteY24" fmla="*/ 101690 h 1438642"/>
                <a:gd name="connsiteX25" fmla="*/ 714588 w 1148301"/>
                <a:gd name="connsiteY25" fmla="*/ 101690 h 1438642"/>
                <a:gd name="connsiteX26" fmla="*/ 725272 w 1148301"/>
                <a:gd name="connsiteY26" fmla="*/ 103825 h 1438642"/>
                <a:gd name="connsiteX27" fmla="*/ 906874 w 1148301"/>
                <a:gd name="connsiteY27" fmla="*/ 212788 h 1438642"/>
                <a:gd name="connsiteX28" fmla="*/ 926104 w 1148301"/>
                <a:gd name="connsiteY28" fmla="*/ 259792 h 1438642"/>
                <a:gd name="connsiteX29" fmla="*/ 913285 w 1148301"/>
                <a:gd name="connsiteY29" fmla="*/ 315341 h 1438642"/>
                <a:gd name="connsiteX30" fmla="*/ 891920 w 1148301"/>
                <a:gd name="connsiteY30" fmla="*/ 315341 h 1438642"/>
                <a:gd name="connsiteX31" fmla="*/ 870554 w 1148301"/>
                <a:gd name="connsiteY31" fmla="*/ 293976 h 1438642"/>
                <a:gd name="connsiteX32" fmla="*/ 849189 w 1148301"/>
                <a:gd name="connsiteY32" fmla="*/ 272611 h 1438642"/>
                <a:gd name="connsiteX33" fmla="*/ 836370 w 1148301"/>
                <a:gd name="connsiteY33" fmla="*/ 272611 h 1438642"/>
                <a:gd name="connsiteX34" fmla="*/ 821414 w 1148301"/>
                <a:gd name="connsiteY34" fmla="*/ 308930 h 1438642"/>
                <a:gd name="connsiteX35" fmla="*/ 827824 w 1148301"/>
                <a:gd name="connsiteY35" fmla="*/ 315341 h 1438642"/>
                <a:gd name="connsiteX36" fmla="*/ 827824 w 1148301"/>
                <a:gd name="connsiteY36" fmla="*/ 336706 h 1438642"/>
                <a:gd name="connsiteX37" fmla="*/ 806459 w 1148301"/>
                <a:gd name="connsiteY37" fmla="*/ 358071 h 1438642"/>
                <a:gd name="connsiteX38" fmla="*/ 750910 w 1148301"/>
                <a:gd name="connsiteY38" fmla="*/ 358071 h 1438642"/>
                <a:gd name="connsiteX39" fmla="*/ 701769 w 1148301"/>
                <a:gd name="connsiteY39" fmla="*/ 381572 h 1438642"/>
                <a:gd name="connsiteX40" fmla="*/ 641947 w 1148301"/>
                <a:gd name="connsiteY40" fmla="*/ 456351 h 1438642"/>
                <a:gd name="connsiteX41" fmla="*/ 633400 w 1148301"/>
                <a:gd name="connsiteY41" fmla="*/ 475578 h 1438642"/>
                <a:gd name="connsiteX42" fmla="*/ 618446 w 1148301"/>
                <a:gd name="connsiteY42" fmla="*/ 554631 h 1438642"/>
                <a:gd name="connsiteX43" fmla="*/ 597081 w 1148301"/>
                <a:gd name="connsiteY43" fmla="*/ 571723 h 1438642"/>
                <a:gd name="connsiteX44" fmla="*/ 588535 w 1148301"/>
                <a:gd name="connsiteY44" fmla="*/ 571723 h 1438642"/>
                <a:gd name="connsiteX45" fmla="*/ 567170 w 1148301"/>
                <a:gd name="connsiteY45" fmla="*/ 554631 h 1438642"/>
                <a:gd name="connsiteX46" fmla="*/ 554351 w 1148301"/>
                <a:gd name="connsiteY46" fmla="*/ 501217 h 1438642"/>
                <a:gd name="connsiteX47" fmla="*/ 532985 w 1148301"/>
                <a:gd name="connsiteY47" fmla="*/ 484124 h 1438642"/>
                <a:gd name="connsiteX48" fmla="*/ 485982 w 1148301"/>
                <a:gd name="connsiteY48" fmla="*/ 484124 h 1438642"/>
                <a:gd name="connsiteX49" fmla="*/ 379157 w 1148301"/>
                <a:gd name="connsiteY49" fmla="*/ 569585 h 1438642"/>
                <a:gd name="connsiteX50" fmla="*/ 400522 w 1148301"/>
                <a:gd name="connsiteY50" fmla="*/ 612315 h 1438642"/>
                <a:gd name="connsiteX51" fmla="*/ 462479 w 1148301"/>
                <a:gd name="connsiteY51" fmla="*/ 629407 h 1438642"/>
                <a:gd name="connsiteX52" fmla="*/ 485982 w 1148301"/>
                <a:gd name="connsiteY52" fmla="*/ 614453 h 1438642"/>
                <a:gd name="connsiteX53" fmla="*/ 507347 w 1148301"/>
                <a:gd name="connsiteY53" fmla="*/ 614453 h 1438642"/>
                <a:gd name="connsiteX54" fmla="*/ 528712 w 1148301"/>
                <a:gd name="connsiteY54" fmla="*/ 635818 h 1438642"/>
                <a:gd name="connsiteX55" fmla="*/ 528712 w 1148301"/>
                <a:gd name="connsiteY55" fmla="*/ 699913 h 1438642"/>
                <a:gd name="connsiteX56" fmla="*/ 571443 w 1148301"/>
                <a:gd name="connsiteY56" fmla="*/ 699913 h 1438642"/>
                <a:gd name="connsiteX57" fmla="*/ 592808 w 1148301"/>
                <a:gd name="connsiteY57" fmla="*/ 721279 h 1438642"/>
                <a:gd name="connsiteX58" fmla="*/ 592808 w 1148301"/>
                <a:gd name="connsiteY58" fmla="*/ 785374 h 1438642"/>
                <a:gd name="connsiteX59" fmla="*/ 635538 w 1148301"/>
                <a:gd name="connsiteY59" fmla="*/ 806739 h 1438642"/>
                <a:gd name="connsiteX60" fmla="*/ 742364 w 1148301"/>
                <a:gd name="connsiteY60" fmla="*/ 764009 h 1438642"/>
                <a:gd name="connsiteX61" fmla="*/ 998745 w 1148301"/>
                <a:gd name="connsiteY61" fmla="*/ 892200 h 1438642"/>
                <a:gd name="connsiteX62" fmla="*/ 1148301 w 1148301"/>
                <a:gd name="connsiteY62" fmla="*/ 999025 h 1438642"/>
                <a:gd name="connsiteX63" fmla="*/ 998745 w 1148301"/>
                <a:gd name="connsiteY63" fmla="*/ 1148581 h 1438642"/>
                <a:gd name="connsiteX64" fmla="*/ 956015 w 1148301"/>
                <a:gd name="connsiteY64" fmla="*/ 1255407 h 1438642"/>
                <a:gd name="connsiteX65" fmla="*/ 842145 w 1148301"/>
                <a:gd name="connsiteY65" fmla="*/ 1359662 h 1438642"/>
                <a:gd name="connsiteX66" fmla="*/ 816769 w 1148301"/>
                <a:gd name="connsiteY66" fmla="*/ 1381646 h 1438642"/>
                <a:gd name="connsiteX67" fmla="*/ 809328 w 1148301"/>
                <a:gd name="connsiteY67" fmla="*/ 1385684 h 1438642"/>
                <a:gd name="connsiteX68" fmla="*/ 704095 w 1148301"/>
                <a:gd name="connsiteY68" fmla="*/ 1418351 h 1438642"/>
                <a:gd name="connsiteX69" fmla="*/ 709614 w 1148301"/>
                <a:gd name="connsiteY69" fmla="*/ 1372347 h 1438642"/>
                <a:gd name="connsiteX70" fmla="*/ 723134 w 1148301"/>
                <a:gd name="connsiteY70" fmla="*/ 1163536 h 1438642"/>
                <a:gd name="connsiteX71" fmla="*/ 594943 w 1148301"/>
                <a:gd name="connsiteY71" fmla="*/ 949884 h 1438642"/>
                <a:gd name="connsiteX72" fmla="*/ 629127 w 1148301"/>
                <a:gd name="connsiteY72" fmla="*/ 866561 h 1438642"/>
                <a:gd name="connsiteX73" fmla="*/ 614173 w 1148301"/>
                <a:gd name="connsiteY73" fmla="*/ 838786 h 1438642"/>
                <a:gd name="connsiteX74" fmla="*/ 569305 w 1148301"/>
                <a:gd name="connsiteY74" fmla="*/ 828104 h 1438642"/>
                <a:gd name="connsiteX75" fmla="*/ 543667 w 1148301"/>
                <a:gd name="connsiteY75" fmla="*/ 811012 h 1438642"/>
                <a:gd name="connsiteX76" fmla="*/ 515893 w 1148301"/>
                <a:gd name="connsiteY76" fmla="*/ 770417 h 1438642"/>
                <a:gd name="connsiteX77" fmla="*/ 498801 w 1148301"/>
                <a:gd name="connsiteY77" fmla="*/ 761871 h 1438642"/>
                <a:gd name="connsiteX78" fmla="*/ 473163 w 1148301"/>
                <a:gd name="connsiteY78" fmla="*/ 761871 h 1438642"/>
                <a:gd name="connsiteX79" fmla="*/ 434706 w 1148301"/>
                <a:gd name="connsiteY79" fmla="*/ 738371 h 1438642"/>
                <a:gd name="connsiteX80" fmla="*/ 428295 w 1148301"/>
                <a:gd name="connsiteY80" fmla="*/ 727687 h 1438642"/>
                <a:gd name="connsiteX81" fmla="*/ 415476 w 1148301"/>
                <a:gd name="connsiteY81" fmla="*/ 717006 h 1438642"/>
                <a:gd name="connsiteX82" fmla="*/ 321470 w 1148301"/>
                <a:gd name="connsiteY82" fmla="*/ 684957 h 1438642"/>
                <a:gd name="connsiteX83" fmla="*/ 285150 w 1148301"/>
                <a:gd name="connsiteY83" fmla="*/ 652910 h 1438642"/>
                <a:gd name="connsiteX84" fmla="*/ 214644 w 1148301"/>
                <a:gd name="connsiteY84" fmla="*/ 514036 h 1438642"/>
                <a:gd name="connsiteX85" fmla="*/ 201825 w 1148301"/>
                <a:gd name="connsiteY85" fmla="*/ 503354 h 1438642"/>
                <a:gd name="connsiteX86" fmla="*/ 176187 w 1148301"/>
                <a:gd name="connsiteY86" fmla="*/ 535401 h 1438642"/>
                <a:gd name="connsiteX87" fmla="*/ 201825 w 1148301"/>
                <a:gd name="connsiteY87" fmla="*/ 578131 h 1438642"/>
                <a:gd name="connsiteX88" fmla="*/ 197552 w 1148301"/>
                <a:gd name="connsiteY88" fmla="*/ 603769 h 1438642"/>
                <a:gd name="connsiteX89" fmla="*/ 186870 w 1148301"/>
                <a:gd name="connsiteY89" fmla="*/ 614453 h 1438642"/>
                <a:gd name="connsiteX90" fmla="*/ 45860 w 1148301"/>
                <a:gd name="connsiteY90" fmla="*/ 432848 h 1438642"/>
                <a:gd name="connsiteX91" fmla="*/ 37314 w 1148301"/>
                <a:gd name="connsiteY91" fmla="*/ 407210 h 1438642"/>
                <a:gd name="connsiteX92" fmla="*/ 37314 w 1148301"/>
                <a:gd name="connsiteY92" fmla="*/ 272611 h 1438642"/>
                <a:gd name="connsiteX93" fmla="*/ 21557 w 1148301"/>
                <a:gd name="connsiteY93" fmla="*/ 249642 h 1438642"/>
                <a:gd name="connsiteX94" fmla="*/ 0 w 1148301"/>
                <a:gd name="connsiteY94" fmla="*/ 233848 h 1438642"/>
                <a:gd name="connsiteX95" fmla="*/ 18663 w 1148301"/>
                <a:gd name="connsiteY95" fmla="*/ 211229 h 1438642"/>
                <a:gd name="connsiteX96" fmla="*/ 528613 w 1148301"/>
                <a:gd name="connsiteY96" fmla="*/ 0 h 1438642"/>
                <a:gd name="connsiteX0" fmla="*/ 692128 w 1148301"/>
                <a:gd name="connsiteY0" fmla="*/ 1422066 h 1438635"/>
                <a:gd name="connsiteX1" fmla="*/ 673956 w 1148301"/>
                <a:gd name="connsiteY1" fmla="*/ 1427706 h 1438635"/>
                <a:gd name="connsiteX2" fmla="*/ 454877 w 1148301"/>
                <a:gd name="connsiteY2" fmla="*/ 1438635 h 1438635"/>
                <a:gd name="connsiteX3" fmla="*/ 438619 w 1148301"/>
                <a:gd name="connsiteY3" fmla="*/ 1436154 h 1438635"/>
                <a:gd name="connsiteX4" fmla="*/ 618980 w 1148301"/>
                <a:gd name="connsiteY4" fmla="*/ 1435407 h 1438635"/>
                <a:gd name="connsiteX5" fmla="*/ 692128 w 1148301"/>
                <a:gd name="connsiteY5" fmla="*/ 1422066 h 1438635"/>
                <a:gd name="connsiteX6" fmla="*/ 528613 w 1148301"/>
                <a:gd name="connsiteY6" fmla="*/ 0 h 1438635"/>
                <a:gd name="connsiteX7" fmla="*/ 673956 w 1148301"/>
                <a:gd name="connsiteY7" fmla="*/ 14652 h 1438635"/>
                <a:gd name="connsiteX8" fmla="*/ 742364 w 1148301"/>
                <a:gd name="connsiteY8" fmla="*/ 35887 h 1438635"/>
                <a:gd name="connsiteX9" fmla="*/ 742364 w 1148301"/>
                <a:gd name="connsiteY9" fmla="*/ 37594 h 1438635"/>
                <a:gd name="connsiteX10" fmla="*/ 720999 w 1148301"/>
                <a:gd name="connsiteY10" fmla="*/ 58959 h 1438635"/>
                <a:gd name="connsiteX11" fmla="*/ 667585 w 1148301"/>
                <a:gd name="connsiteY11" fmla="*/ 58959 h 1438635"/>
                <a:gd name="connsiteX12" fmla="*/ 652630 w 1148301"/>
                <a:gd name="connsiteY12" fmla="*/ 52549 h 1438635"/>
                <a:gd name="connsiteX13" fmla="*/ 631265 w 1148301"/>
                <a:gd name="connsiteY13" fmla="*/ 16229 h 1438635"/>
                <a:gd name="connsiteX14" fmla="*/ 494528 w 1148301"/>
                <a:gd name="connsiteY14" fmla="*/ 73914 h 1438635"/>
                <a:gd name="connsiteX15" fmla="*/ 485982 w 1148301"/>
                <a:gd name="connsiteY15" fmla="*/ 91006 h 1438635"/>
                <a:gd name="connsiteX16" fmla="*/ 485982 w 1148301"/>
                <a:gd name="connsiteY16" fmla="*/ 144420 h 1438635"/>
                <a:gd name="connsiteX17" fmla="*/ 507347 w 1148301"/>
                <a:gd name="connsiteY17" fmla="*/ 165785 h 1438635"/>
                <a:gd name="connsiteX18" fmla="*/ 571443 w 1148301"/>
                <a:gd name="connsiteY18" fmla="*/ 165785 h 1438635"/>
                <a:gd name="connsiteX19" fmla="*/ 592808 w 1148301"/>
                <a:gd name="connsiteY19" fmla="*/ 187150 h 1438635"/>
                <a:gd name="connsiteX20" fmla="*/ 614173 w 1148301"/>
                <a:gd name="connsiteY20" fmla="*/ 187150 h 1438635"/>
                <a:gd name="connsiteX21" fmla="*/ 635538 w 1148301"/>
                <a:gd name="connsiteY21" fmla="*/ 165785 h 1438635"/>
                <a:gd name="connsiteX22" fmla="*/ 635538 w 1148301"/>
                <a:gd name="connsiteY22" fmla="*/ 144420 h 1438635"/>
                <a:gd name="connsiteX23" fmla="*/ 678268 w 1148301"/>
                <a:gd name="connsiteY23" fmla="*/ 101690 h 1438635"/>
                <a:gd name="connsiteX24" fmla="*/ 714588 w 1148301"/>
                <a:gd name="connsiteY24" fmla="*/ 101690 h 1438635"/>
                <a:gd name="connsiteX25" fmla="*/ 725272 w 1148301"/>
                <a:gd name="connsiteY25" fmla="*/ 103825 h 1438635"/>
                <a:gd name="connsiteX26" fmla="*/ 906874 w 1148301"/>
                <a:gd name="connsiteY26" fmla="*/ 212788 h 1438635"/>
                <a:gd name="connsiteX27" fmla="*/ 926104 w 1148301"/>
                <a:gd name="connsiteY27" fmla="*/ 259792 h 1438635"/>
                <a:gd name="connsiteX28" fmla="*/ 913285 w 1148301"/>
                <a:gd name="connsiteY28" fmla="*/ 315341 h 1438635"/>
                <a:gd name="connsiteX29" fmla="*/ 891920 w 1148301"/>
                <a:gd name="connsiteY29" fmla="*/ 315341 h 1438635"/>
                <a:gd name="connsiteX30" fmla="*/ 870554 w 1148301"/>
                <a:gd name="connsiteY30" fmla="*/ 293976 h 1438635"/>
                <a:gd name="connsiteX31" fmla="*/ 849189 w 1148301"/>
                <a:gd name="connsiteY31" fmla="*/ 272611 h 1438635"/>
                <a:gd name="connsiteX32" fmla="*/ 836370 w 1148301"/>
                <a:gd name="connsiteY32" fmla="*/ 272611 h 1438635"/>
                <a:gd name="connsiteX33" fmla="*/ 821414 w 1148301"/>
                <a:gd name="connsiteY33" fmla="*/ 308930 h 1438635"/>
                <a:gd name="connsiteX34" fmla="*/ 827824 w 1148301"/>
                <a:gd name="connsiteY34" fmla="*/ 315341 h 1438635"/>
                <a:gd name="connsiteX35" fmla="*/ 827824 w 1148301"/>
                <a:gd name="connsiteY35" fmla="*/ 336706 h 1438635"/>
                <a:gd name="connsiteX36" fmla="*/ 806459 w 1148301"/>
                <a:gd name="connsiteY36" fmla="*/ 358071 h 1438635"/>
                <a:gd name="connsiteX37" fmla="*/ 750910 w 1148301"/>
                <a:gd name="connsiteY37" fmla="*/ 358071 h 1438635"/>
                <a:gd name="connsiteX38" fmla="*/ 701769 w 1148301"/>
                <a:gd name="connsiteY38" fmla="*/ 381572 h 1438635"/>
                <a:gd name="connsiteX39" fmla="*/ 641947 w 1148301"/>
                <a:gd name="connsiteY39" fmla="*/ 456351 h 1438635"/>
                <a:gd name="connsiteX40" fmla="*/ 633400 w 1148301"/>
                <a:gd name="connsiteY40" fmla="*/ 475578 h 1438635"/>
                <a:gd name="connsiteX41" fmla="*/ 618446 w 1148301"/>
                <a:gd name="connsiteY41" fmla="*/ 554631 h 1438635"/>
                <a:gd name="connsiteX42" fmla="*/ 597081 w 1148301"/>
                <a:gd name="connsiteY42" fmla="*/ 571723 h 1438635"/>
                <a:gd name="connsiteX43" fmla="*/ 588535 w 1148301"/>
                <a:gd name="connsiteY43" fmla="*/ 571723 h 1438635"/>
                <a:gd name="connsiteX44" fmla="*/ 567170 w 1148301"/>
                <a:gd name="connsiteY44" fmla="*/ 554631 h 1438635"/>
                <a:gd name="connsiteX45" fmla="*/ 554351 w 1148301"/>
                <a:gd name="connsiteY45" fmla="*/ 501217 h 1438635"/>
                <a:gd name="connsiteX46" fmla="*/ 532985 w 1148301"/>
                <a:gd name="connsiteY46" fmla="*/ 484124 h 1438635"/>
                <a:gd name="connsiteX47" fmla="*/ 485982 w 1148301"/>
                <a:gd name="connsiteY47" fmla="*/ 484124 h 1438635"/>
                <a:gd name="connsiteX48" fmla="*/ 379157 w 1148301"/>
                <a:gd name="connsiteY48" fmla="*/ 569585 h 1438635"/>
                <a:gd name="connsiteX49" fmla="*/ 400522 w 1148301"/>
                <a:gd name="connsiteY49" fmla="*/ 612315 h 1438635"/>
                <a:gd name="connsiteX50" fmla="*/ 462479 w 1148301"/>
                <a:gd name="connsiteY50" fmla="*/ 629407 h 1438635"/>
                <a:gd name="connsiteX51" fmla="*/ 485982 w 1148301"/>
                <a:gd name="connsiteY51" fmla="*/ 614453 h 1438635"/>
                <a:gd name="connsiteX52" fmla="*/ 507347 w 1148301"/>
                <a:gd name="connsiteY52" fmla="*/ 614453 h 1438635"/>
                <a:gd name="connsiteX53" fmla="*/ 528712 w 1148301"/>
                <a:gd name="connsiteY53" fmla="*/ 635818 h 1438635"/>
                <a:gd name="connsiteX54" fmla="*/ 528712 w 1148301"/>
                <a:gd name="connsiteY54" fmla="*/ 699913 h 1438635"/>
                <a:gd name="connsiteX55" fmla="*/ 571443 w 1148301"/>
                <a:gd name="connsiteY55" fmla="*/ 699913 h 1438635"/>
                <a:gd name="connsiteX56" fmla="*/ 592808 w 1148301"/>
                <a:gd name="connsiteY56" fmla="*/ 721279 h 1438635"/>
                <a:gd name="connsiteX57" fmla="*/ 592808 w 1148301"/>
                <a:gd name="connsiteY57" fmla="*/ 785374 h 1438635"/>
                <a:gd name="connsiteX58" fmla="*/ 635538 w 1148301"/>
                <a:gd name="connsiteY58" fmla="*/ 806739 h 1438635"/>
                <a:gd name="connsiteX59" fmla="*/ 742364 w 1148301"/>
                <a:gd name="connsiteY59" fmla="*/ 764009 h 1438635"/>
                <a:gd name="connsiteX60" fmla="*/ 998745 w 1148301"/>
                <a:gd name="connsiteY60" fmla="*/ 892200 h 1438635"/>
                <a:gd name="connsiteX61" fmla="*/ 1148301 w 1148301"/>
                <a:gd name="connsiteY61" fmla="*/ 999025 h 1438635"/>
                <a:gd name="connsiteX62" fmla="*/ 998745 w 1148301"/>
                <a:gd name="connsiteY62" fmla="*/ 1148581 h 1438635"/>
                <a:gd name="connsiteX63" fmla="*/ 956015 w 1148301"/>
                <a:gd name="connsiteY63" fmla="*/ 1255407 h 1438635"/>
                <a:gd name="connsiteX64" fmla="*/ 842145 w 1148301"/>
                <a:gd name="connsiteY64" fmla="*/ 1359662 h 1438635"/>
                <a:gd name="connsiteX65" fmla="*/ 816769 w 1148301"/>
                <a:gd name="connsiteY65" fmla="*/ 1381646 h 1438635"/>
                <a:gd name="connsiteX66" fmla="*/ 809328 w 1148301"/>
                <a:gd name="connsiteY66" fmla="*/ 1385684 h 1438635"/>
                <a:gd name="connsiteX67" fmla="*/ 704095 w 1148301"/>
                <a:gd name="connsiteY67" fmla="*/ 1418351 h 1438635"/>
                <a:gd name="connsiteX68" fmla="*/ 709614 w 1148301"/>
                <a:gd name="connsiteY68" fmla="*/ 1372347 h 1438635"/>
                <a:gd name="connsiteX69" fmla="*/ 723134 w 1148301"/>
                <a:gd name="connsiteY69" fmla="*/ 1163536 h 1438635"/>
                <a:gd name="connsiteX70" fmla="*/ 594943 w 1148301"/>
                <a:gd name="connsiteY70" fmla="*/ 949884 h 1438635"/>
                <a:gd name="connsiteX71" fmla="*/ 629127 w 1148301"/>
                <a:gd name="connsiteY71" fmla="*/ 866561 h 1438635"/>
                <a:gd name="connsiteX72" fmla="*/ 614173 w 1148301"/>
                <a:gd name="connsiteY72" fmla="*/ 838786 h 1438635"/>
                <a:gd name="connsiteX73" fmla="*/ 569305 w 1148301"/>
                <a:gd name="connsiteY73" fmla="*/ 828104 h 1438635"/>
                <a:gd name="connsiteX74" fmla="*/ 543667 w 1148301"/>
                <a:gd name="connsiteY74" fmla="*/ 811012 h 1438635"/>
                <a:gd name="connsiteX75" fmla="*/ 515893 w 1148301"/>
                <a:gd name="connsiteY75" fmla="*/ 770417 h 1438635"/>
                <a:gd name="connsiteX76" fmla="*/ 498801 w 1148301"/>
                <a:gd name="connsiteY76" fmla="*/ 761871 h 1438635"/>
                <a:gd name="connsiteX77" fmla="*/ 473163 w 1148301"/>
                <a:gd name="connsiteY77" fmla="*/ 761871 h 1438635"/>
                <a:gd name="connsiteX78" fmla="*/ 434706 w 1148301"/>
                <a:gd name="connsiteY78" fmla="*/ 738371 h 1438635"/>
                <a:gd name="connsiteX79" fmla="*/ 428295 w 1148301"/>
                <a:gd name="connsiteY79" fmla="*/ 727687 h 1438635"/>
                <a:gd name="connsiteX80" fmla="*/ 415476 w 1148301"/>
                <a:gd name="connsiteY80" fmla="*/ 717006 h 1438635"/>
                <a:gd name="connsiteX81" fmla="*/ 321470 w 1148301"/>
                <a:gd name="connsiteY81" fmla="*/ 684957 h 1438635"/>
                <a:gd name="connsiteX82" fmla="*/ 285150 w 1148301"/>
                <a:gd name="connsiteY82" fmla="*/ 652910 h 1438635"/>
                <a:gd name="connsiteX83" fmla="*/ 214644 w 1148301"/>
                <a:gd name="connsiteY83" fmla="*/ 514036 h 1438635"/>
                <a:gd name="connsiteX84" fmla="*/ 201825 w 1148301"/>
                <a:gd name="connsiteY84" fmla="*/ 503354 h 1438635"/>
                <a:gd name="connsiteX85" fmla="*/ 176187 w 1148301"/>
                <a:gd name="connsiteY85" fmla="*/ 535401 h 1438635"/>
                <a:gd name="connsiteX86" fmla="*/ 201825 w 1148301"/>
                <a:gd name="connsiteY86" fmla="*/ 578131 h 1438635"/>
                <a:gd name="connsiteX87" fmla="*/ 197552 w 1148301"/>
                <a:gd name="connsiteY87" fmla="*/ 603769 h 1438635"/>
                <a:gd name="connsiteX88" fmla="*/ 186870 w 1148301"/>
                <a:gd name="connsiteY88" fmla="*/ 614453 h 1438635"/>
                <a:gd name="connsiteX89" fmla="*/ 45860 w 1148301"/>
                <a:gd name="connsiteY89" fmla="*/ 432848 h 1438635"/>
                <a:gd name="connsiteX90" fmla="*/ 37314 w 1148301"/>
                <a:gd name="connsiteY90" fmla="*/ 407210 h 1438635"/>
                <a:gd name="connsiteX91" fmla="*/ 37314 w 1148301"/>
                <a:gd name="connsiteY91" fmla="*/ 272611 h 1438635"/>
                <a:gd name="connsiteX92" fmla="*/ 21557 w 1148301"/>
                <a:gd name="connsiteY92" fmla="*/ 249642 h 1438635"/>
                <a:gd name="connsiteX93" fmla="*/ 0 w 1148301"/>
                <a:gd name="connsiteY93" fmla="*/ 233848 h 1438635"/>
                <a:gd name="connsiteX94" fmla="*/ 18663 w 1148301"/>
                <a:gd name="connsiteY94" fmla="*/ 211229 h 1438635"/>
                <a:gd name="connsiteX95" fmla="*/ 528613 w 1148301"/>
                <a:gd name="connsiteY95" fmla="*/ 0 h 1438635"/>
                <a:gd name="connsiteX0" fmla="*/ 692128 w 1148301"/>
                <a:gd name="connsiteY0" fmla="*/ 1422066 h 1438635"/>
                <a:gd name="connsiteX1" fmla="*/ 673956 w 1148301"/>
                <a:gd name="connsiteY1" fmla="*/ 1427706 h 1438635"/>
                <a:gd name="connsiteX2" fmla="*/ 454877 w 1148301"/>
                <a:gd name="connsiteY2" fmla="*/ 1438635 h 1438635"/>
                <a:gd name="connsiteX3" fmla="*/ 618980 w 1148301"/>
                <a:gd name="connsiteY3" fmla="*/ 1435407 h 1438635"/>
                <a:gd name="connsiteX4" fmla="*/ 692128 w 1148301"/>
                <a:gd name="connsiteY4" fmla="*/ 1422066 h 1438635"/>
                <a:gd name="connsiteX5" fmla="*/ 528613 w 1148301"/>
                <a:gd name="connsiteY5" fmla="*/ 0 h 1438635"/>
                <a:gd name="connsiteX6" fmla="*/ 673956 w 1148301"/>
                <a:gd name="connsiteY6" fmla="*/ 14652 h 1438635"/>
                <a:gd name="connsiteX7" fmla="*/ 742364 w 1148301"/>
                <a:gd name="connsiteY7" fmla="*/ 35887 h 1438635"/>
                <a:gd name="connsiteX8" fmla="*/ 742364 w 1148301"/>
                <a:gd name="connsiteY8" fmla="*/ 37594 h 1438635"/>
                <a:gd name="connsiteX9" fmla="*/ 720999 w 1148301"/>
                <a:gd name="connsiteY9" fmla="*/ 58959 h 1438635"/>
                <a:gd name="connsiteX10" fmla="*/ 667585 w 1148301"/>
                <a:gd name="connsiteY10" fmla="*/ 58959 h 1438635"/>
                <a:gd name="connsiteX11" fmla="*/ 652630 w 1148301"/>
                <a:gd name="connsiteY11" fmla="*/ 52549 h 1438635"/>
                <a:gd name="connsiteX12" fmla="*/ 631265 w 1148301"/>
                <a:gd name="connsiteY12" fmla="*/ 16229 h 1438635"/>
                <a:gd name="connsiteX13" fmla="*/ 494528 w 1148301"/>
                <a:gd name="connsiteY13" fmla="*/ 73914 h 1438635"/>
                <a:gd name="connsiteX14" fmla="*/ 485982 w 1148301"/>
                <a:gd name="connsiteY14" fmla="*/ 91006 h 1438635"/>
                <a:gd name="connsiteX15" fmla="*/ 485982 w 1148301"/>
                <a:gd name="connsiteY15" fmla="*/ 144420 h 1438635"/>
                <a:gd name="connsiteX16" fmla="*/ 507347 w 1148301"/>
                <a:gd name="connsiteY16" fmla="*/ 165785 h 1438635"/>
                <a:gd name="connsiteX17" fmla="*/ 571443 w 1148301"/>
                <a:gd name="connsiteY17" fmla="*/ 165785 h 1438635"/>
                <a:gd name="connsiteX18" fmla="*/ 592808 w 1148301"/>
                <a:gd name="connsiteY18" fmla="*/ 187150 h 1438635"/>
                <a:gd name="connsiteX19" fmla="*/ 614173 w 1148301"/>
                <a:gd name="connsiteY19" fmla="*/ 187150 h 1438635"/>
                <a:gd name="connsiteX20" fmla="*/ 635538 w 1148301"/>
                <a:gd name="connsiteY20" fmla="*/ 165785 h 1438635"/>
                <a:gd name="connsiteX21" fmla="*/ 635538 w 1148301"/>
                <a:gd name="connsiteY21" fmla="*/ 144420 h 1438635"/>
                <a:gd name="connsiteX22" fmla="*/ 678268 w 1148301"/>
                <a:gd name="connsiteY22" fmla="*/ 101690 h 1438635"/>
                <a:gd name="connsiteX23" fmla="*/ 714588 w 1148301"/>
                <a:gd name="connsiteY23" fmla="*/ 101690 h 1438635"/>
                <a:gd name="connsiteX24" fmla="*/ 725272 w 1148301"/>
                <a:gd name="connsiteY24" fmla="*/ 103825 h 1438635"/>
                <a:gd name="connsiteX25" fmla="*/ 906874 w 1148301"/>
                <a:gd name="connsiteY25" fmla="*/ 212788 h 1438635"/>
                <a:gd name="connsiteX26" fmla="*/ 926104 w 1148301"/>
                <a:gd name="connsiteY26" fmla="*/ 259792 h 1438635"/>
                <a:gd name="connsiteX27" fmla="*/ 913285 w 1148301"/>
                <a:gd name="connsiteY27" fmla="*/ 315341 h 1438635"/>
                <a:gd name="connsiteX28" fmla="*/ 891920 w 1148301"/>
                <a:gd name="connsiteY28" fmla="*/ 315341 h 1438635"/>
                <a:gd name="connsiteX29" fmla="*/ 870554 w 1148301"/>
                <a:gd name="connsiteY29" fmla="*/ 293976 h 1438635"/>
                <a:gd name="connsiteX30" fmla="*/ 849189 w 1148301"/>
                <a:gd name="connsiteY30" fmla="*/ 272611 h 1438635"/>
                <a:gd name="connsiteX31" fmla="*/ 836370 w 1148301"/>
                <a:gd name="connsiteY31" fmla="*/ 272611 h 1438635"/>
                <a:gd name="connsiteX32" fmla="*/ 821414 w 1148301"/>
                <a:gd name="connsiteY32" fmla="*/ 308930 h 1438635"/>
                <a:gd name="connsiteX33" fmla="*/ 827824 w 1148301"/>
                <a:gd name="connsiteY33" fmla="*/ 315341 h 1438635"/>
                <a:gd name="connsiteX34" fmla="*/ 827824 w 1148301"/>
                <a:gd name="connsiteY34" fmla="*/ 336706 h 1438635"/>
                <a:gd name="connsiteX35" fmla="*/ 806459 w 1148301"/>
                <a:gd name="connsiteY35" fmla="*/ 358071 h 1438635"/>
                <a:gd name="connsiteX36" fmla="*/ 750910 w 1148301"/>
                <a:gd name="connsiteY36" fmla="*/ 358071 h 1438635"/>
                <a:gd name="connsiteX37" fmla="*/ 701769 w 1148301"/>
                <a:gd name="connsiteY37" fmla="*/ 381572 h 1438635"/>
                <a:gd name="connsiteX38" fmla="*/ 641947 w 1148301"/>
                <a:gd name="connsiteY38" fmla="*/ 456351 h 1438635"/>
                <a:gd name="connsiteX39" fmla="*/ 633400 w 1148301"/>
                <a:gd name="connsiteY39" fmla="*/ 475578 h 1438635"/>
                <a:gd name="connsiteX40" fmla="*/ 618446 w 1148301"/>
                <a:gd name="connsiteY40" fmla="*/ 554631 h 1438635"/>
                <a:gd name="connsiteX41" fmla="*/ 597081 w 1148301"/>
                <a:gd name="connsiteY41" fmla="*/ 571723 h 1438635"/>
                <a:gd name="connsiteX42" fmla="*/ 588535 w 1148301"/>
                <a:gd name="connsiteY42" fmla="*/ 571723 h 1438635"/>
                <a:gd name="connsiteX43" fmla="*/ 567170 w 1148301"/>
                <a:gd name="connsiteY43" fmla="*/ 554631 h 1438635"/>
                <a:gd name="connsiteX44" fmla="*/ 554351 w 1148301"/>
                <a:gd name="connsiteY44" fmla="*/ 501217 h 1438635"/>
                <a:gd name="connsiteX45" fmla="*/ 532985 w 1148301"/>
                <a:gd name="connsiteY45" fmla="*/ 484124 h 1438635"/>
                <a:gd name="connsiteX46" fmla="*/ 485982 w 1148301"/>
                <a:gd name="connsiteY46" fmla="*/ 484124 h 1438635"/>
                <a:gd name="connsiteX47" fmla="*/ 379157 w 1148301"/>
                <a:gd name="connsiteY47" fmla="*/ 569585 h 1438635"/>
                <a:gd name="connsiteX48" fmla="*/ 400522 w 1148301"/>
                <a:gd name="connsiteY48" fmla="*/ 612315 h 1438635"/>
                <a:gd name="connsiteX49" fmla="*/ 462479 w 1148301"/>
                <a:gd name="connsiteY49" fmla="*/ 629407 h 1438635"/>
                <a:gd name="connsiteX50" fmla="*/ 485982 w 1148301"/>
                <a:gd name="connsiteY50" fmla="*/ 614453 h 1438635"/>
                <a:gd name="connsiteX51" fmla="*/ 507347 w 1148301"/>
                <a:gd name="connsiteY51" fmla="*/ 614453 h 1438635"/>
                <a:gd name="connsiteX52" fmla="*/ 528712 w 1148301"/>
                <a:gd name="connsiteY52" fmla="*/ 635818 h 1438635"/>
                <a:gd name="connsiteX53" fmla="*/ 528712 w 1148301"/>
                <a:gd name="connsiteY53" fmla="*/ 699913 h 1438635"/>
                <a:gd name="connsiteX54" fmla="*/ 571443 w 1148301"/>
                <a:gd name="connsiteY54" fmla="*/ 699913 h 1438635"/>
                <a:gd name="connsiteX55" fmla="*/ 592808 w 1148301"/>
                <a:gd name="connsiteY55" fmla="*/ 721279 h 1438635"/>
                <a:gd name="connsiteX56" fmla="*/ 592808 w 1148301"/>
                <a:gd name="connsiteY56" fmla="*/ 785374 h 1438635"/>
                <a:gd name="connsiteX57" fmla="*/ 635538 w 1148301"/>
                <a:gd name="connsiteY57" fmla="*/ 806739 h 1438635"/>
                <a:gd name="connsiteX58" fmla="*/ 742364 w 1148301"/>
                <a:gd name="connsiteY58" fmla="*/ 764009 h 1438635"/>
                <a:gd name="connsiteX59" fmla="*/ 998745 w 1148301"/>
                <a:gd name="connsiteY59" fmla="*/ 892200 h 1438635"/>
                <a:gd name="connsiteX60" fmla="*/ 1148301 w 1148301"/>
                <a:gd name="connsiteY60" fmla="*/ 999025 h 1438635"/>
                <a:gd name="connsiteX61" fmla="*/ 998745 w 1148301"/>
                <a:gd name="connsiteY61" fmla="*/ 1148581 h 1438635"/>
                <a:gd name="connsiteX62" fmla="*/ 956015 w 1148301"/>
                <a:gd name="connsiteY62" fmla="*/ 1255407 h 1438635"/>
                <a:gd name="connsiteX63" fmla="*/ 842145 w 1148301"/>
                <a:gd name="connsiteY63" fmla="*/ 1359662 h 1438635"/>
                <a:gd name="connsiteX64" fmla="*/ 816769 w 1148301"/>
                <a:gd name="connsiteY64" fmla="*/ 1381646 h 1438635"/>
                <a:gd name="connsiteX65" fmla="*/ 809328 w 1148301"/>
                <a:gd name="connsiteY65" fmla="*/ 1385684 h 1438635"/>
                <a:gd name="connsiteX66" fmla="*/ 704095 w 1148301"/>
                <a:gd name="connsiteY66" fmla="*/ 1418351 h 1438635"/>
                <a:gd name="connsiteX67" fmla="*/ 709614 w 1148301"/>
                <a:gd name="connsiteY67" fmla="*/ 1372347 h 1438635"/>
                <a:gd name="connsiteX68" fmla="*/ 723134 w 1148301"/>
                <a:gd name="connsiteY68" fmla="*/ 1163536 h 1438635"/>
                <a:gd name="connsiteX69" fmla="*/ 594943 w 1148301"/>
                <a:gd name="connsiteY69" fmla="*/ 949884 h 1438635"/>
                <a:gd name="connsiteX70" fmla="*/ 629127 w 1148301"/>
                <a:gd name="connsiteY70" fmla="*/ 866561 h 1438635"/>
                <a:gd name="connsiteX71" fmla="*/ 614173 w 1148301"/>
                <a:gd name="connsiteY71" fmla="*/ 838786 h 1438635"/>
                <a:gd name="connsiteX72" fmla="*/ 569305 w 1148301"/>
                <a:gd name="connsiteY72" fmla="*/ 828104 h 1438635"/>
                <a:gd name="connsiteX73" fmla="*/ 543667 w 1148301"/>
                <a:gd name="connsiteY73" fmla="*/ 811012 h 1438635"/>
                <a:gd name="connsiteX74" fmla="*/ 515893 w 1148301"/>
                <a:gd name="connsiteY74" fmla="*/ 770417 h 1438635"/>
                <a:gd name="connsiteX75" fmla="*/ 498801 w 1148301"/>
                <a:gd name="connsiteY75" fmla="*/ 761871 h 1438635"/>
                <a:gd name="connsiteX76" fmla="*/ 473163 w 1148301"/>
                <a:gd name="connsiteY76" fmla="*/ 761871 h 1438635"/>
                <a:gd name="connsiteX77" fmla="*/ 434706 w 1148301"/>
                <a:gd name="connsiteY77" fmla="*/ 738371 h 1438635"/>
                <a:gd name="connsiteX78" fmla="*/ 428295 w 1148301"/>
                <a:gd name="connsiteY78" fmla="*/ 727687 h 1438635"/>
                <a:gd name="connsiteX79" fmla="*/ 415476 w 1148301"/>
                <a:gd name="connsiteY79" fmla="*/ 717006 h 1438635"/>
                <a:gd name="connsiteX80" fmla="*/ 321470 w 1148301"/>
                <a:gd name="connsiteY80" fmla="*/ 684957 h 1438635"/>
                <a:gd name="connsiteX81" fmla="*/ 285150 w 1148301"/>
                <a:gd name="connsiteY81" fmla="*/ 652910 h 1438635"/>
                <a:gd name="connsiteX82" fmla="*/ 214644 w 1148301"/>
                <a:gd name="connsiteY82" fmla="*/ 514036 h 1438635"/>
                <a:gd name="connsiteX83" fmla="*/ 201825 w 1148301"/>
                <a:gd name="connsiteY83" fmla="*/ 503354 h 1438635"/>
                <a:gd name="connsiteX84" fmla="*/ 176187 w 1148301"/>
                <a:gd name="connsiteY84" fmla="*/ 535401 h 1438635"/>
                <a:gd name="connsiteX85" fmla="*/ 201825 w 1148301"/>
                <a:gd name="connsiteY85" fmla="*/ 578131 h 1438635"/>
                <a:gd name="connsiteX86" fmla="*/ 197552 w 1148301"/>
                <a:gd name="connsiteY86" fmla="*/ 603769 h 1438635"/>
                <a:gd name="connsiteX87" fmla="*/ 186870 w 1148301"/>
                <a:gd name="connsiteY87" fmla="*/ 614453 h 1438635"/>
                <a:gd name="connsiteX88" fmla="*/ 45860 w 1148301"/>
                <a:gd name="connsiteY88" fmla="*/ 432848 h 1438635"/>
                <a:gd name="connsiteX89" fmla="*/ 37314 w 1148301"/>
                <a:gd name="connsiteY89" fmla="*/ 407210 h 1438635"/>
                <a:gd name="connsiteX90" fmla="*/ 37314 w 1148301"/>
                <a:gd name="connsiteY90" fmla="*/ 272611 h 1438635"/>
                <a:gd name="connsiteX91" fmla="*/ 21557 w 1148301"/>
                <a:gd name="connsiteY91" fmla="*/ 249642 h 1438635"/>
                <a:gd name="connsiteX92" fmla="*/ 0 w 1148301"/>
                <a:gd name="connsiteY92" fmla="*/ 233848 h 1438635"/>
                <a:gd name="connsiteX93" fmla="*/ 18663 w 1148301"/>
                <a:gd name="connsiteY93" fmla="*/ 211229 h 1438635"/>
                <a:gd name="connsiteX94" fmla="*/ 528613 w 1148301"/>
                <a:gd name="connsiteY94" fmla="*/ 0 h 1438635"/>
                <a:gd name="connsiteX0" fmla="*/ 692128 w 1148301"/>
                <a:gd name="connsiteY0" fmla="*/ 1422066 h 1435500"/>
                <a:gd name="connsiteX1" fmla="*/ 673956 w 1148301"/>
                <a:gd name="connsiteY1" fmla="*/ 1427706 h 1435500"/>
                <a:gd name="connsiteX2" fmla="*/ 618980 w 1148301"/>
                <a:gd name="connsiteY2" fmla="*/ 1435407 h 1435500"/>
                <a:gd name="connsiteX3" fmla="*/ 692128 w 1148301"/>
                <a:gd name="connsiteY3" fmla="*/ 1422066 h 1435500"/>
                <a:gd name="connsiteX4" fmla="*/ 528613 w 1148301"/>
                <a:gd name="connsiteY4" fmla="*/ 0 h 1435500"/>
                <a:gd name="connsiteX5" fmla="*/ 673956 w 1148301"/>
                <a:gd name="connsiteY5" fmla="*/ 14652 h 1435500"/>
                <a:gd name="connsiteX6" fmla="*/ 742364 w 1148301"/>
                <a:gd name="connsiteY6" fmla="*/ 35887 h 1435500"/>
                <a:gd name="connsiteX7" fmla="*/ 742364 w 1148301"/>
                <a:gd name="connsiteY7" fmla="*/ 37594 h 1435500"/>
                <a:gd name="connsiteX8" fmla="*/ 720999 w 1148301"/>
                <a:gd name="connsiteY8" fmla="*/ 58959 h 1435500"/>
                <a:gd name="connsiteX9" fmla="*/ 667585 w 1148301"/>
                <a:gd name="connsiteY9" fmla="*/ 58959 h 1435500"/>
                <a:gd name="connsiteX10" fmla="*/ 652630 w 1148301"/>
                <a:gd name="connsiteY10" fmla="*/ 52549 h 1435500"/>
                <a:gd name="connsiteX11" fmla="*/ 631265 w 1148301"/>
                <a:gd name="connsiteY11" fmla="*/ 16229 h 1435500"/>
                <a:gd name="connsiteX12" fmla="*/ 494528 w 1148301"/>
                <a:gd name="connsiteY12" fmla="*/ 73914 h 1435500"/>
                <a:gd name="connsiteX13" fmla="*/ 485982 w 1148301"/>
                <a:gd name="connsiteY13" fmla="*/ 91006 h 1435500"/>
                <a:gd name="connsiteX14" fmla="*/ 485982 w 1148301"/>
                <a:gd name="connsiteY14" fmla="*/ 144420 h 1435500"/>
                <a:gd name="connsiteX15" fmla="*/ 507347 w 1148301"/>
                <a:gd name="connsiteY15" fmla="*/ 165785 h 1435500"/>
                <a:gd name="connsiteX16" fmla="*/ 571443 w 1148301"/>
                <a:gd name="connsiteY16" fmla="*/ 165785 h 1435500"/>
                <a:gd name="connsiteX17" fmla="*/ 592808 w 1148301"/>
                <a:gd name="connsiteY17" fmla="*/ 187150 h 1435500"/>
                <a:gd name="connsiteX18" fmla="*/ 614173 w 1148301"/>
                <a:gd name="connsiteY18" fmla="*/ 187150 h 1435500"/>
                <a:gd name="connsiteX19" fmla="*/ 635538 w 1148301"/>
                <a:gd name="connsiteY19" fmla="*/ 165785 h 1435500"/>
                <a:gd name="connsiteX20" fmla="*/ 635538 w 1148301"/>
                <a:gd name="connsiteY20" fmla="*/ 144420 h 1435500"/>
                <a:gd name="connsiteX21" fmla="*/ 678268 w 1148301"/>
                <a:gd name="connsiteY21" fmla="*/ 101690 h 1435500"/>
                <a:gd name="connsiteX22" fmla="*/ 714588 w 1148301"/>
                <a:gd name="connsiteY22" fmla="*/ 101690 h 1435500"/>
                <a:gd name="connsiteX23" fmla="*/ 725272 w 1148301"/>
                <a:gd name="connsiteY23" fmla="*/ 103825 h 1435500"/>
                <a:gd name="connsiteX24" fmla="*/ 906874 w 1148301"/>
                <a:gd name="connsiteY24" fmla="*/ 212788 h 1435500"/>
                <a:gd name="connsiteX25" fmla="*/ 926104 w 1148301"/>
                <a:gd name="connsiteY25" fmla="*/ 259792 h 1435500"/>
                <a:gd name="connsiteX26" fmla="*/ 913285 w 1148301"/>
                <a:gd name="connsiteY26" fmla="*/ 315341 h 1435500"/>
                <a:gd name="connsiteX27" fmla="*/ 891920 w 1148301"/>
                <a:gd name="connsiteY27" fmla="*/ 315341 h 1435500"/>
                <a:gd name="connsiteX28" fmla="*/ 870554 w 1148301"/>
                <a:gd name="connsiteY28" fmla="*/ 293976 h 1435500"/>
                <a:gd name="connsiteX29" fmla="*/ 849189 w 1148301"/>
                <a:gd name="connsiteY29" fmla="*/ 272611 h 1435500"/>
                <a:gd name="connsiteX30" fmla="*/ 836370 w 1148301"/>
                <a:gd name="connsiteY30" fmla="*/ 272611 h 1435500"/>
                <a:gd name="connsiteX31" fmla="*/ 821414 w 1148301"/>
                <a:gd name="connsiteY31" fmla="*/ 308930 h 1435500"/>
                <a:gd name="connsiteX32" fmla="*/ 827824 w 1148301"/>
                <a:gd name="connsiteY32" fmla="*/ 315341 h 1435500"/>
                <a:gd name="connsiteX33" fmla="*/ 827824 w 1148301"/>
                <a:gd name="connsiteY33" fmla="*/ 336706 h 1435500"/>
                <a:gd name="connsiteX34" fmla="*/ 806459 w 1148301"/>
                <a:gd name="connsiteY34" fmla="*/ 358071 h 1435500"/>
                <a:gd name="connsiteX35" fmla="*/ 750910 w 1148301"/>
                <a:gd name="connsiteY35" fmla="*/ 358071 h 1435500"/>
                <a:gd name="connsiteX36" fmla="*/ 701769 w 1148301"/>
                <a:gd name="connsiteY36" fmla="*/ 381572 h 1435500"/>
                <a:gd name="connsiteX37" fmla="*/ 641947 w 1148301"/>
                <a:gd name="connsiteY37" fmla="*/ 456351 h 1435500"/>
                <a:gd name="connsiteX38" fmla="*/ 633400 w 1148301"/>
                <a:gd name="connsiteY38" fmla="*/ 475578 h 1435500"/>
                <a:gd name="connsiteX39" fmla="*/ 618446 w 1148301"/>
                <a:gd name="connsiteY39" fmla="*/ 554631 h 1435500"/>
                <a:gd name="connsiteX40" fmla="*/ 597081 w 1148301"/>
                <a:gd name="connsiteY40" fmla="*/ 571723 h 1435500"/>
                <a:gd name="connsiteX41" fmla="*/ 588535 w 1148301"/>
                <a:gd name="connsiteY41" fmla="*/ 571723 h 1435500"/>
                <a:gd name="connsiteX42" fmla="*/ 567170 w 1148301"/>
                <a:gd name="connsiteY42" fmla="*/ 554631 h 1435500"/>
                <a:gd name="connsiteX43" fmla="*/ 554351 w 1148301"/>
                <a:gd name="connsiteY43" fmla="*/ 501217 h 1435500"/>
                <a:gd name="connsiteX44" fmla="*/ 532985 w 1148301"/>
                <a:gd name="connsiteY44" fmla="*/ 484124 h 1435500"/>
                <a:gd name="connsiteX45" fmla="*/ 485982 w 1148301"/>
                <a:gd name="connsiteY45" fmla="*/ 484124 h 1435500"/>
                <a:gd name="connsiteX46" fmla="*/ 379157 w 1148301"/>
                <a:gd name="connsiteY46" fmla="*/ 569585 h 1435500"/>
                <a:gd name="connsiteX47" fmla="*/ 400522 w 1148301"/>
                <a:gd name="connsiteY47" fmla="*/ 612315 h 1435500"/>
                <a:gd name="connsiteX48" fmla="*/ 462479 w 1148301"/>
                <a:gd name="connsiteY48" fmla="*/ 629407 h 1435500"/>
                <a:gd name="connsiteX49" fmla="*/ 485982 w 1148301"/>
                <a:gd name="connsiteY49" fmla="*/ 614453 h 1435500"/>
                <a:gd name="connsiteX50" fmla="*/ 507347 w 1148301"/>
                <a:gd name="connsiteY50" fmla="*/ 614453 h 1435500"/>
                <a:gd name="connsiteX51" fmla="*/ 528712 w 1148301"/>
                <a:gd name="connsiteY51" fmla="*/ 635818 h 1435500"/>
                <a:gd name="connsiteX52" fmla="*/ 528712 w 1148301"/>
                <a:gd name="connsiteY52" fmla="*/ 699913 h 1435500"/>
                <a:gd name="connsiteX53" fmla="*/ 571443 w 1148301"/>
                <a:gd name="connsiteY53" fmla="*/ 699913 h 1435500"/>
                <a:gd name="connsiteX54" fmla="*/ 592808 w 1148301"/>
                <a:gd name="connsiteY54" fmla="*/ 721279 h 1435500"/>
                <a:gd name="connsiteX55" fmla="*/ 592808 w 1148301"/>
                <a:gd name="connsiteY55" fmla="*/ 785374 h 1435500"/>
                <a:gd name="connsiteX56" fmla="*/ 635538 w 1148301"/>
                <a:gd name="connsiteY56" fmla="*/ 806739 h 1435500"/>
                <a:gd name="connsiteX57" fmla="*/ 742364 w 1148301"/>
                <a:gd name="connsiteY57" fmla="*/ 764009 h 1435500"/>
                <a:gd name="connsiteX58" fmla="*/ 998745 w 1148301"/>
                <a:gd name="connsiteY58" fmla="*/ 892200 h 1435500"/>
                <a:gd name="connsiteX59" fmla="*/ 1148301 w 1148301"/>
                <a:gd name="connsiteY59" fmla="*/ 999025 h 1435500"/>
                <a:gd name="connsiteX60" fmla="*/ 998745 w 1148301"/>
                <a:gd name="connsiteY60" fmla="*/ 1148581 h 1435500"/>
                <a:gd name="connsiteX61" fmla="*/ 956015 w 1148301"/>
                <a:gd name="connsiteY61" fmla="*/ 1255407 h 1435500"/>
                <a:gd name="connsiteX62" fmla="*/ 842145 w 1148301"/>
                <a:gd name="connsiteY62" fmla="*/ 1359662 h 1435500"/>
                <a:gd name="connsiteX63" fmla="*/ 816769 w 1148301"/>
                <a:gd name="connsiteY63" fmla="*/ 1381646 h 1435500"/>
                <a:gd name="connsiteX64" fmla="*/ 809328 w 1148301"/>
                <a:gd name="connsiteY64" fmla="*/ 1385684 h 1435500"/>
                <a:gd name="connsiteX65" fmla="*/ 704095 w 1148301"/>
                <a:gd name="connsiteY65" fmla="*/ 1418351 h 1435500"/>
                <a:gd name="connsiteX66" fmla="*/ 709614 w 1148301"/>
                <a:gd name="connsiteY66" fmla="*/ 1372347 h 1435500"/>
                <a:gd name="connsiteX67" fmla="*/ 723134 w 1148301"/>
                <a:gd name="connsiteY67" fmla="*/ 1163536 h 1435500"/>
                <a:gd name="connsiteX68" fmla="*/ 594943 w 1148301"/>
                <a:gd name="connsiteY68" fmla="*/ 949884 h 1435500"/>
                <a:gd name="connsiteX69" fmla="*/ 629127 w 1148301"/>
                <a:gd name="connsiteY69" fmla="*/ 866561 h 1435500"/>
                <a:gd name="connsiteX70" fmla="*/ 614173 w 1148301"/>
                <a:gd name="connsiteY70" fmla="*/ 838786 h 1435500"/>
                <a:gd name="connsiteX71" fmla="*/ 569305 w 1148301"/>
                <a:gd name="connsiteY71" fmla="*/ 828104 h 1435500"/>
                <a:gd name="connsiteX72" fmla="*/ 543667 w 1148301"/>
                <a:gd name="connsiteY72" fmla="*/ 811012 h 1435500"/>
                <a:gd name="connsiteX73" fmla="*/ 515893 w 1148301"/>
                <a:gd name="connsiteY73" fmla="*/ 770417 h 1435500"/>
                <a:gd name="connsiteX74" fmla="*/ 498801 w 1148301"/>
                <a:gd name="connsiteY74" fmla="*/ 761871 h 1435500"/>
                <a:gd name="connsiteX75" fmla="*/ 473163 w 1148301"/>
                <a:gd name="connsiteY75" fmla="*/ 761871 h 1435500"/>
                <a:gd name="connsiteX76" fmla="*/ 434706 w 1148301"/>
                <a:gd name="connsiteY76" fmla="*/ 738371 h 1435500"/>
                <a:gd name="connsiteX77" fmla="*/ 428295 w 1148301"/>
                <a:gd name="connsiteY77" fmla="*/ 727687 h 1435500"/>
                <a:gd name="connsiteX78" fmla="*/ 415476 w 1148301"/>
                <a:gd name="connsiteY78" fmla="*/ 717006 h 1435500"/>
                <a:gd name="connsiteX79" fmla="*/ 321470 w 1148301"/>
                <a:gd name="connsiteY79" fmla="*/ 684957 h 1435500"/>
                <a:gd name="connsiteX80" fmla="*/ 285150 w 1148301"/>
                <a:gd name="connsiteY80" fmla="*/ 652910 h 1435500"/>
                <a:gd name="connsiteX81" fmla="*/ 214644 w 1148301"/>
                <a:gd name="connsiteY81" fmla="*/ 514036 h 1435500"/>
                <a:gd name="connsiteX82" fmla="*/ 201825 w 1148301"/>
                <a:gd name="connsiteY82" fmla="*/ 503354 h 1435500"/>
                <a:gd name="connsiteX83" fmla="*/ 176187 w 1148301"/>
                <a:gd name="connsiteY83" fmla="*/ 535401 h 1435500"/>
                <a:gd name="connsiteX84" fmla="*/ 201825 w 1148301"/>
                <a:gd name="connsiteY84" fmla="*/ 578131 h 1435500"/>
                <a:gd name="connsiteX85" fmla="*/ 197552 w 1148301"/>
                <a:gd name="connsiteY85" fmla="*/ 603769 h 1435500"/>
                <a:gd name="connsiteX86" fmla="*/ 186870 w 1148301"/>
                <a:gd name="connsiteY86" fmla="*/ 614453 h 1435500"/>
                <a:gd name="connsiteX87" fmla="*/ 45860 w 1148301"/>
                <a:gd name="connsiteY87" fmla="*/ 432848 h 1435500"/>
                <a:gd name="connsiteX88" fmla="*/ 37314 w 1148301"/>
                <a:gd name="connsiteY88" fmla="*/ 407210 h 1435500"/>
                <a:gd name="connsiteX89" fmla="*/ 37314 w 1148301"/>
                <a:gd name="connsiteY89" fmla="*/ 272611 h 1435500"/>
                <a:gd name="connsiteX90" fmla="*/ 21557 w 1148301"/>
                <a:gd name="connsiteY90" fmla="*/ 249642 h 1435500"/>
                <a:gd name="connsiteX91" fmla="*/ 0 w 1148301"/>
                <a:gd name="connsiteY91" fmla="*/ 233848 h 1435500"/>
                <a:gd name="connsiteX92" fmla="*/ 18663 w 1148301"/>
                <a:gd name="connsiteY92" fmla="*/ 211229 h 1435500"/>
                <a:gd name="connsiteX93" fmla="*/ 528613 w 1148301"/>
                <a:gd name="connsiteY93" fmla="*/ 0 h 1435500"/>
                <a:gd name="connsiteX0" fmla="*/ 692128 w 1148301"/>
                <a:gd name="connsiteY0" fmla="*/ 1422066 h 1427706"/>
                <a:gd name="connsiteX1" fmla="*/ 673956 w 1148301"/>
                <a:gd name="connsiteY1" fmla="*/ 1427706 h 1427706"/>
                <a:gd name="connsiteX2" fmla="*/ 692128 w 1148301"/>
                <a:gd name="connsiteY2" fmla="*/ 1422066 h 1427706"/>
                <a:gd name="connsiteX3" fmla="*/ 528613 w 1148301"/>
                <a:gd name="connsiteY3" fmla="*/ 0 h 1427706"/>
                <a:gd name="connsiteX4" fmla="*/ 673956 w 1148301"/>
                <a:gd name="connsiteY4" fmla="*/ 14652 h 1427706"/>
                <a:gd name="connsiteX5" fmla="*/ 742364 w 1148301"/>
                <a:gd name="connsiteY5" fmla="*/ 35887 h 1427706"/>
                <a:gd name="connsiteX6" fmla="*/ 742364 w 1148301"/>
                <a:gd name="connsiteY6" fmla="*/ 37594 h 1427706"/>
                <a:gd name="connsiteX7" fmla="*/ 720999 w 1148301"/>
                <a:gd name="connsiteY7" fmla="*/ 58959 h 1427706"/>
                <a:gd name="connsiteX8" fmla="*/ 667585 w 1148301"/>
                <a:gd name="connsiteY8" fmla="*/ 58959 h 1427706"/>
                <a:gd name="connsiteX9" fmla="*/ 652630 w 1148301"/>
                <a:gd name="connsiteY9" fmla="*/ 52549 h 1427706"/>
                <a:gd name="connsiteX10" fmla="*/ 631265 w 1148301"/>
                <a:gd name="connsiteY10" fmla="*/ 16229 h 1427706"/>
                <a:gd name="connsiteX11" fmla="*/ 494528 w 1148301"/>
                <a:gd name="connsiteY11" fmla="*/ 73914 h 1427706"/>
                <a:gd name="connsiteX12" fmla="*/ 485982 w 1148301"/>
                <a:gd name="connsiteY12" fmla="*/ 91006 h 1427706"/>
                <a:gd name="connsiteX13" fmla="*/ 485982 w 1148301"/>
                <a:gd name="connsiteY13" fmla="*/ 144420 h 1427706"/>
                <a:gd name="connsiteX14" fmla="*/ 507347 w 1148301"/>
                <a:gd name="connsiteY14" fmla="*/ 165785 h 1427706"/>
                <a:gd name="connsiteX15" fmla="*/ 571443 w 1148301"/>
                <a:gd name="connsiteY15" fmla="*/ 165785 h 1427706"/>
                <a:gd name="connsiteX16" fmla="*/ 592808 w 1148301"/>
                <a:gd name="connsiteY16" fmla="*/ 187150 h 1427706"/>
                <a:gd name="connsiteX17" fmla="*/ 614173 w 1148301"/>
                <a:gd name="connsiteY17" fmla="*/ 187150 h 1427706"/>
                <a:gd name="connsiteX18" fmla="*/ 635538 w 1148301"/>
                <a:gd name="connsiteY18" fmla="*/ 165785 h 1427706"/>
                <a:gd name="connsiteX19" fmla="*/ 635538 w 1148301"/>
                <a:gd name="connsiteY19" fmla="*/ 144420 h 1427706"/>
                <a:gd name="connsiteX20" fmla="*/ 678268 w 1148301"/>
                <a:gd name="connsiteY20" fmla="*/ 101690 h 1427706"/>
                <a:gd name="connsiteX21" fmla="*/ 714588 w 1148301"/>
                <a:gd name="connsiteY21" fmla="*/ 101690 h 1427706"/>
                <a:gd name="connsiteX22" fmla="*/ 725272 w 1148301"/>
                <a:gd name="connsiteY22" fmla="*/ 103825 h 1427706"/>
                <a:gd name="connsiteX23" fmla="*/ 906874 w 1148301"/>
                <a:gd name="connsiteY23" fmla="*/ 212788 h 1427706"/>
                <a:gd name="connsiteX24" fmla="*/ 926104 w 1148301"/>
                <a:gd name="connsiteY24" fmla="*/ 259792 h 1427706"/>
                <a:gd name="connsiteX25" fmla="*/ 913285 w 1148301"/>
                <a:gd name="connsiteY25" fmla="*/ 315341 h 1427706"/>
                <a:gd name="connsiteX26" fmla="*/ 891920 w 1148301"/>
                <a:gd name="connsiteY26" fmla="*/ 315341 h 1427706"/>
                <a:gd name="connsiteX27" fmla="*/ 870554 w 1148301"/>
                <a:gd name="connsiteY27" fmla="*/ 293976 h 1427706"/>
                <a:gd name="connsiteX28" fmla="*/ 849189 w 1148301"/>
                <a:gd name="connsiteY28" fmla="*/ 272611 h 1427706"/>
                <a:gd name="connsiteX29" fmla="*/ 836370 w 1148301"/>
                <a:gd name="connsiteY29" fmla="*/ 272611 h 1427706"/>
                <a:gd name="connsiteX30" fmla="*/ 821414 w 1148301"/>
                <a:gd name="connsiteY30" fmla="*/ 308930 h 1427706"/>
                <a:gd name="connsiteX31" fmla="*/ 827824 w 1148301"/>
                <a:gd name="connsiteY31" fmla="*/ 315341 h 1427706"/>
                <a:gd name="connsiteX32" fmla="*/ 827824 w 1148301"/>
                <a:gd name="connsiteY32" fmla="*/ 336706 h 1427706"/>
                <a:gd name="connsiteX33" fmla="*/ 806459 w 1148301"/>
                <a:gd name="connsiteY33" fmla="*/ 358071 h 1427706"/>
                <a:gd name="connsiteX34" fmla="*/ 750910 w 1148301"/>
                <a:gd name="connsiteY34" fmla="*/ 358071 h 1427706"/>
                <a:gd name="connsiteX35" fmla="*/ 701769 w 1148301"/>
                <a:gd name="connsiteY35" fmla="*/ 381572 h 1427706"/>
                <a:gd name="connsiteX36" fmla="*/ 641947 w 1148301"/>
                <a:gd name="connsiteY36" fmla="*/ 456351 h 1427706"/>
                <a:gd name="connsiteX37" fmla="*/ 633400 w 1148301"/>
                <a:gd name="connsiteY37" fmla="*/ 475578 h 1427706"/>
                <a:gd name="connsiteX38" fmla="*/ 618446 w 1148301"/>
                <a:gd name="connsiteY38" fmla="*/ 554631 h 1427706"/>
                <a:gd name="connsiteX39" fmla="*/ 597081 w 1148301"/>
                <a:gd name="connsiteY39" fmla="*/ 571723 h 1427706"/>
                <a:gd name="connsiteX40" fmla="*/ 588535 w 1148301"/>
                <a:gd name="connsiteY40" fmla="*/ 571723 h 1427706"/>
                <a:gd name="connsiteX41" fmla="*/ 567170 w 1148301"/>
                <a:gd name="connsiteY41" fmla="*/ 554631 h 1427706"/>
                <a:gd name="connsiteX42" fmla="*/ 554351 w 1148301"/>
                <a:gd name="connsiteY42" fmla="*/ 501217 h 1427706"/>
                <a:gd name="connsiteX43" fmla="*/ 532985 w 1148301"/>
                <a:gd name="connsiteY43" fmla="*/ 484124 h 1427706"/>
                <a:gd name="connsiteX44" fmla="*/ 485982 w 1148301"/>
                <a:gd name="connsiteY44" fmla="*/ 484124 h 1427706"/>
                <a:gd name="connsiteX45" fmla="*/ 379157 w 1148301"/>
                <a:gd name="connsiteY45" fmla="*/ 569585 h 1427706"/>
                <a:gd name="connsiteX46" fmla="*/ 400522 w 1148301"/>
                <a:gd name="connsiteY46" fmla="*/ 612315 h 1427706"/>
                <a:gd name="connsiteX47" fmla="*/ 462479 w 1148301"/>
                <a:gd name="connsiteY47" fmla="*/ 629407 h 1427706"/>
                <a:gd name="connsiteX48" fmla="*/ 485982 w 1148301"/>
                <a:gd name="connsiteY48" fmla="*/ 614453 h 1427706"/>
                <a:gd name="connsiteX49" fmla="*/ 507347 w 1148301"/>
                <a:gd name="connsiteY49" fmla="*/ 614453 h 1427706"/>
                <a:gd name="connsiteX50" fmla="*/ 528712 w 1148301"/>
                <a:gd name="connsiteY50" fmla="*/ 635818 h 1427706"/>
                <a:gd name="connsiteX51" fmla="*/ 528712 w 1148301"/>
                <a:gd name="connsiteY51" fmla="*/ 699913 h 1427706"/>
                <a:gd name="connsiteX52" fmla="*/ 571443 w 1148301"/>
                <a:gd name="connsiteY52" fmla="*/ 699913 h 1427706"/>
                <a:gd name="connsiteX53" fmla="*/ 592808 w 1148301"/>
                <a:gd name="connsiteY53" fmla="*/ 721279 h 1427706"/>
                <a:gd name="connsiteX54" fmla="*/ 592808 w 1148301"/>
                <a:gd name="connsiteY54" fmla="*/ 785374 h 1427706"/>
                <a:gd name="connsiteX55" fmla="*/ 635538 w 1148301"/>
                <a:gd name="connsiteY55" fmla="*/ 806739 h 1427706"/>
                <a:gd name="connsiteX56" fmla="*/ 742364 w 1148301"/>
                <a:gd name="connsiteY56" fmla="*/ 764009 h 1427706"/>
                <a:gd name="connsiteX57" fmla="*/ 998745 w 1148301"/>
                <a:gd name="connsiteY57" fmla="*/ 892200 h 1427706"/>
                <a:gd name="connsiteX58" fmla="*/ 1148301 w 1148301"/>
                <a:gd name="connsiteY58" fmla="*/ 999025 h 1427706"/>
                <a:gd name="connsiteX59" fmla="*/ 998745 w 1148301"/>
                <a:gd name="connsiteY59" fmla="*/ 1148581 h 1427706"/>
                <a:gd name="connsiteX60" fmla="*/ 956015 w 1148301"/>
                <a:gd name="connsiteY60" fmla="*/ 1255407 h 1427706"/>
                <a:gd name="connsiteX61" fmla="*/ 842145 w 1148301"/>
                <a:gd name="connsiteY61" fmla="*/ 1359662 h 1427706"/>
                <a:gd name="connsiteX62" fmla="*/ 816769 w 1148301"/>
                <a:gd name="connsiteY62" fmla="*/ 1381646 h 1427706"/>
                <a:gd name="connsiteX63" fmla="*/ 809328 w 1148301"/>
                <a:gd name="connsiteY63" fmla="*/ 1385684 h 1427706"/>
                <a:gd name="connsiteX64" fmla="*/ 704095 w 1148301"/>
                <a:gd name="connsiteY64" fmla="*/ 1418351 h 1427706"/>
                <a:gd name="connsiteX65" fmla="*/ 709614 w 1148301"/>
                <a:gd name="connsiteY65" fmla="*/ 1372347 h 1427706"/>
                <a:gd name="connsiteX66" fmla="*/ 723134 w 1148301"/>
                <a:gd name="connsiteY66" fmla="*/ 1163536 h 1427706"/>
                <a:gd name="connsiteX67" fmla="*/ 594943 w 1148301"/>
                <a:gd name="connsiteY67" fmla="*/ 949884 h 1427706"/>
                <a:gd name="connsiteX68" fmla="*/ 629127 w 1148301"/>
                <a:gd name="connsiteY68" fmla="*/ 866561 h 1427706"/>
                <a:gd name="connsiteX69" fmla="*/ 614173 w 1148301"/>
                <a:gd name="connsiteY69" fmla="*/ 838786 h 1427706"/>
                <a:gd name="connsiteX70" fmla="*/ 569305 w 1148301"/>
                <a:gd name="connsiteY70" fmla="*/ 828104 h 1427706"/>
                <a:gd name="connsiteX71" fmla="*/ 543667 w 1148301"/>
                <a:gd name="connsiteY71" fmla="*/ 811012 h 1427706"/>
                <a:gd name="connsiteX72" fmla="*/ 515893 w 1148301"/>
                <a:gd name="connsiteY72" fmla="*/ 770417 h 1427706"/>
                <a:gd name="connsiteX73" fmla="*/ 498801 w 1148301"/>
                <a:gd name="connsiteY73" fmla="*/ 761871 h 1427706"/>
                <a:gd name="connsiteX74" fmla="*/ 473163 w 1148301"/>
                <a:gd name="connsiteY74" fmla="*/ 761871 h 1427706"/>
                <a:gd name="connsiteX75" fmla="*/ 434706 w 1148301"/>
                <a:gd name="connsiteY75" fmla="*/ 738371 h 1427706"/>
                <a:gd name="connsiteX76" fmla="*/ 428295 w 1148301"/>
                <a:gd name="connsiteY76" fmla="*/ 727687 h 1427706"/>
                <a:gd name="connsiteX77" fmla="*/ 415476 w 1148301"/>
                <a:gd name="connsiteY77" fmla="*/ 717006 h 1427706"/>
                <a:gd name="connsiteX78" fmla="*/ 321470 w 1148301"/>
                <a:gd name="connsiteY78" fmla="*/ 684957 h 1427706"/>
                <a:gd name="connsiteX79" fmla="*/ 285150 w 1148301"/>
                <a:gd name="connsiteY79" fmla="*/ 652910 h 1427706"/>
                <a:gd name="connsiteX80" fmla="*/ 214644 w 1148301"/>
                <a:gd name="connsiteY80" fmla="*/ 514036 h 1427706"/>
                <a:gd name="connsiteX81" fmla="*/ 201825 w 1148301"/>
                <a:gd name="connsiteY81" fmla="*/ 503354 h 1427706"/>
                <a:gd name="connsiteX82" fmla="*/ 176187 w 1148301"/>
                <a:gd name="connsiteY82" fmla="*/ 535401 h 1427706"/>
                <a:gd name="connsiteX83" fmla="*/ 201825 w 1148301"/>
                <a:gd name="connsiteY83" fmla="*/ 578131 h 1427706"/>
                <a:gd name="connsiteX84" fmla="*/ 197552 w 1148301"/>
                <a:gd name="connsiteY84" fmla="*/ 603769 h 1427706"/>
                <a:gd name="connsiteX85" fmla="*/ 186870 w 1148301"/>
                <a:gd name="connsiteY85" fmla="*/ 614453 h 1427706"/>
                <a:gd name="connsiteX86" fmla="*/ 45860 w 1148301"/>
                <a:gd name="connsiteY86" fmla="*/ 432848 h 1427706"/>
                <a:gd name="connsiteX87" fmla="*/ 37314 w 1148301"/>
                <a:gd name="connsiteY87" fmla="*/ 407210 h 1427706"/>
                <a:gd name="connsiteX88" fmla="*/ 37314 w 1148301"/>
                <a:gd name="connsiteY88" fmla="*/ 272611 h 1427706"/>
                <a:gd name="connsiteX89" fmla="*/ 21557 w 1148301"/>
                <a:gd name="connsiteY89" fmla="*/ 249642 h 1427706"/>
                <a:gd name="connsiteX90" fmla="*/ 0 w 1148301"/>
                <a:gd name="connsiteY90" fmla="*/ 233848 h 1427706"/>
                <a:gd name="connsiteX91" fmla="*/ 18663 w 1148301"/>
                <a:gd name="connsiteY91" fmla="*/ 211229 h 1427706"/>
                <a:gd name="connsiteX92" fmla="*/ 528613 w 1148301"/>
                <a:gd name="connsiteY92" fmla="*/ 0 h 1427706"/>
                <a:gd name="connsiteX0" fmla="*/ 528613 w 1148301"/>
                <a:gd name="connsiteY0" fmla="*/ 0 h 1418351"/>
                <a:gd name="connsiteX1" fmla="*/ 673956 w 1148301"/>
                <a:gd name="connsiteY1" fmla="*/ 14652 h 1418351"/>
                <a:gd name="connsiteX2" fmla="*/ 742364 w 1148301"/>
                <a:gd name="connsiteY2" fmla="*/ 35887 h 1418351"/>
                <a:gd name="connsiteX3" fmla="*/ 742364 w 1148301"/>
                <a:gd name="connsiteY3" fmla="*/ 37594 h 1418351"/>
                <a:gd name="connsiteX4" fmla="*/ 720999 w 1148301"/>
                <a:gd name="connsiteY4" fmla="*/ 58959 h 1418351"/>
                <a:gd name="connsiteX5" fmla="*/ 667585 w 1148301"/>
                <a:gd name="connsiteY5" fmla="*/ 58959 h 1418351"/>
                <a:gd name="connsiteX6" fmla="*/ 652630 w 1148301"/>
                <a:gd name="connsiteY6" fmla="*/ 52549 h 1418351"/>
                <a:gd name="connsiteX7" fmla="*/ 631265 w 1148301"/>
                <a:gd name="connsiteY7" fmla="*/ 16229 h 1418351"/>
                <a:gd name="connsiteX8" fmla="*/ 494528 w 1148301"/>
                <a:gd name="connsiteY8" fmla="*/ 73914 h 1418351"/>
                <a:gd name="connsiteX9" fmla="*/ 485982 w 1148301"/>
                <a:gd name="connsiteY9" fmla="*/ 91006 h 1418351"/>
                <a:gd name="connsiteX10" fmla="*/ 485982 w 1148301"/>
                <a:gd name="connsiteY10" fmla="*/ 144420 h 1418351"/>
                <a:gd name="connsiteX11" fmla="*/ 507347 w 1148301"/>
                <a:gd name="connsiteY11" fmla="*/ 165785 h 1418351"/>
                <a:gd name="connsiteX12" fmla="*/ 571443 w 1148301"/>
                <a:gd name="connsiteY12" fmla="*/ 165785 h 1418351"/>
                <a:gd name="connsiteX13" fmla="*/ 592808 w 1148301"/>
                <a:gd name="connsiteY13" fmla="*/ 187150 h 1418351"/>
                <a:gd name="connsiteX14" fmla="*/ 614173 w 1148301"/>
                <a:gd name="connsiteY14" fmla="*/ 187150 h 1418351"/>
                <a:gd name="connsiteX15" fmla="*/ 635538 w 1148301"/>
                <a:gd name="connsiteY15" fmla="*/ 165785 h 1418351"/>
                <a:gd name="connsiteX16" fmla="*/ 635538 w 1148301"/>
                <a:gd name="connsiteY16" fmla="*/ 144420 h 1418351"/>
                <a:gd name="connsiteX17" fmla="*/ 678268 w 1148301"/>
                <a:gd name="connsiteY17" fmla="*/ 101690 h 1418351"/>
                <a:gd name="connsiteX18" fmla="*/ 714588 w 1148301"/>
                <a:gd name="connsiteY18" fmla="*/ 101690 h 1418351"/>
                <a:gd name="connsiteX19" fmla="*/ 725272 w 1148301"/>
                <a:gd name="connsiteY19" fmla="*/ 103825 h 1418351"/>
                <a:gd name="connsiteX20" fmla="*/ 906874 w 1148301"/>
                <a:gd name="connsiteY20" fmla="*/ 212788 h 1418351"/>
                <a:gd name="connsiteX21" fmla="*/ 926104 w 1148301"/>
                <a:gd name="connsiteY21" fmla="*/ 259792 h 1418351"/>
                <a:gd name="connsiteX22" fmla="*/ 913285 w 1148301"/>
                <a:gd name="connsiteY22" fmla="*/ 315341 h 1418351"/>
                <a:gd name="connsiteX23" fmla="*/ 891920 w 1148301"/>
                <a:gd name="connsiteY23" fmla="*/ 315341 h 1418351"/>
                <a:gd name="connsiteX24" fmla="*/ 870554 w 1148301"/>
                <a:gd name="connsiteY24" fmla="*/ 293976 h 1418351"/>
                <a:gd name="connsiteX25" fmla="*/ 849189 w 1148301"/>
                <a:gd name="connsiteY25" fmla="*/ 272611 h 1418351"/>
                <a:gd name="connsiteX26" fmla="*/ 836370 w 1148301"/>
                <a:gd name="connsiteY26" fmla="*/ 272611 h 1418351"/>
                <a:gd name="connsiteX27" fmla="*/ 821414 w 1148301"/>
                <a:gd name="connsiteY27" fmla="*/ 308930 h 1418351"/>
                <a:gd name="connsiteX28" fmla="*/ 827824 w 1148301"/>
                <a:gd name="connsiteY28" fmla="*/ 315341 h 1418351"/>
                <a:gd name="connsiteX29" fmla="*/ 827824 w 1148301"/>
                <a:gd name="connsiteY29" fmla="*/ 336706 h 1418351"/>
                <a:gd name="connsiteX30" fmla="*/ 806459 w 1148301"/>
                <a:gd name="connsiteY30" fmla="*/ 358071 h 1418351"/>
                <a:gd name="connsiteX31" fmla="*/ 750910 w 1148301"/>
                <a:gd name="connsiteY31" fmla="*/ 358071 h 1418351"/>
                <a:gd name="connsiteX32" fmla="*/ 701769 w 1148301"/>
                <a:gd name="connsiteY32" fmla="*/ 381572 h 1418351"/>
                <a:gd name="connsiteX33" fmla="*/ 641947 w 1148301"/>
                <a:gd name="connsiteY33" fmla="*/ 456351 h 1418351"/>
                <a:gd name="connsiteX34" fmla="*/ 633400 w 1148301"/>
                <a:gd name="connsiteY34" fmla="*/ 475578 h 1418351"/>
                <a:gd name="connsiteX35" fmla="*/ 618446 w 1148301"/>
                <a:gd name="connsiteY35" fmla="*/ 554631 h 1418351"/>
                <a:gd name="connsiteX36" fmla="*/ 597081 w 1148301"/>
                <a:gd name="connsiteY36" fmla="*/ 571723 h 1418351"/>
                <a:gd name="connsiteX37" fmla="*/ 588535 w 1148301"/>
                <a:gd name="connsiteY37" fmla="*/ 571723 h 1418351"/>
                <a:gd name="connsiteX38" fmla="*/ 567170 w 1148301"/>
                <a:gd name="connsiteY38" fmla="*/ 554631 h 1418351"/>
                <a:gd name="connsiteX39" fmla="*/ 554351 w 1148301"/>
                <a:gd name="connsiteY39" fmla="*/ 501217 h 1418351"/>
                <a:gd name="connsiteX40" fmla="*/ 532985 w 1148301"/>
                <a:gd name="connsiteY40" fmla="*/ 484124 h 1418351"/>
                <a:gd name="connsiteX41" fmla="*/ 485982 w 1148301"/>
                <a:gd name="connsiteY41" fmla="*/ 484124 h 1418351"/>
                <a:gd name="connsiteX42" fmla="*/ 379157 w 1148301"/>
                <a:gd name="connsiteY42" fmla="*/ 569585 h 1418351"/>
                <a:gd name="connsiteX43" fmla="*/ 400522 w 1148301"/>
                <a:gd name="connsiteY43" fmla="*/ 612315 h 1418351"/>
                <a:gd name="connsiteX44" fmla="*/ 462479 w 1148301"/>
                <a:gd name="connsiteY44" fmla="*/ 629407 h 1418351"/>
                <a:gd name="connsiteX45" fmla="*/ 485982 w 1148301"/>
                <a:gd name="connsiteY45" fmla="*/ 614453 h 1418351"/>
                <a:gd name="connsiteX46" fmla="*/ 507347 w 1148301"/>
                <a:gd name="connsiteY46" fmla="*/ 614453 h 1418351"/>
                <a:gd name="connsiteX47" fmla="*/ 528712 w 1148301"/>
                <a:gd name="connsiteY47" fmla="*/ 635818 h 1418351"/>
                <a:gd name="connsiteX48" fmla="*/ 528712 w 1148301"/>
                <a:gd name="connsiteY48" fmla="*/ 699913 h 1418351"/>
                <a:gd name="connsiteX49" fmla="*/ 571443 w 1148301"/>
                <a:gd name="connsiteY49" fmla="*/ 699913 h 1418351"/>
                <a:gd name="connsiteX50" fmla="*/ 592808 w 1148301"/>
                <a:gd name="connsiteY50" fmla="*/ 721279 h 1418351"/>
                <a:gd name="connsiteX51" fmla="*/ 592808 w 1148301"/>
                <a:gd name="connsiteY51" fmla="*/ 785374 h 1418351"/>
                <a:gd name="connsiteX52" fmla="*/ 635538 w 1148301"/>
                <a:gd name="connsiteY52" fmla="*/ 806739 h 1418351"/>
                <a:gd name="connsiteX53" fmla="*/ 742364 w 1148301"/>
                <a:gd name="connsiteY53" fmla="*/ 764009 h 1418351"/>
                <a:gd name="connsiteX54" fmla="*/ 998745 w 1148301"/>
                <a:gd name="connsiteY54" fmla="*/ 892200 h 1418351"/>
                <a:gd name="connsiteX55" fmla="*/ 1148301 w 1148301"/>
                <a:gd name="connsiteY55" fmla="*/ 999025 h 1418351"/>
                <a:gd name="connsiteX56" fmla="*/ 998745 w 1148301"/>
                <a:gd name="connsiteY56" fmla="*/ 1148581 h 1418351"/>
                <a:gd name="connsiteX57" fmla="*/ 956015 w 1148301"/>
                <a:gd name="connsiteY57" fmla="*/ 1255407 h 1418351"/>
                <a:gd name="connsiteX58" fmla="*/ 842145 w 1148301"/>
                <a:gd name="connsiteY58" fmla="*/ 1359662 h 1418351"/>
                <a:gd name="connsiteX59" fmla="*/ 816769 w 1148301"/>
                <a:gd name="connsiteY59" fmla="*/ 1381646 h 1418351"/>
                <a:gd name="connsiteX60" fmla="*/ 809328 w 1148301"/>
                <a:gd name="connsiteY60" fmla="*/ 1385684 h 1418351"/>
                <a:gd name="connsiteX61" fmla="*/ 704095 w 1148301"/>
                <a:gd name="connsiteY61" fmla="*/ 1418351 h 1418351"/>
                <a:gd name="connsiteX62" fmla="*/ 709614 w 1148301"/>
                <a:gd name="connsiteY62" fmla="*/ 1372347 h 1418351"/>
                <a:gd name="connsiteX63" fmla="*/ 723134 w 1148301"/>
                <a:gd name="connsiteY63" fmla="*/ 1163536 h 1418351"/>
                <a:gd name="connsiteX64" fmla="*/ 594943 w 1148301"/>
                <a:gd name="connsiteY64" fmla="*/ 949884 h 1418351"/>
                <a:gd name="connsiteX65" fmla="*/ 629127 w 1148301"/>
                <a:gd name="connsiteY65" fmla="*/ 866561 h 1418351"/>
                <a:gd name="connsiteX66" fmla="*/ 614173 w 1148301"/>
                <a:gd name="connsiteY66" fmla="*/ 838786 h 1418351"/>
                <a:gd name="connsiteX67" fmla="*/ 569305 w 1148301"/>
                <a:gd name="connsiteY67" fmla="*/ 828104 h 1418351"/>
                <a:gd name="connsiteX68" fmla="*/ 543667 w 1148301"/>
                <a:gd name="connsiteY68" fmla="*/ 811012 h 1418351"/>
                <a:gd name="connsiteX69" fmla="*/ 515893 w 1148301"/>
                <a:gd name="connsiteY69" fmla="*/ 770417 h 1418351"/>
                <a:gd name="connsiteX70" fmla="*/ 498801 w 1148301"/>
                <a:gd name="connsiteY70" fmla="*/ 761871 h 1418351"/>
                <a:gd name="connsiteX71" fmla="*/ 473163 w 1148301"/>
                <a:gd name="connsiteY71" fmla="*/ 761871 h 1418351"/>
                <a:gd name="connsiteX72" fmla="*/ 434706 w 1148301"/>
                <a:gd name="connsiteY72" fmla="*/ 738371 h 1418351"/>
                <a:gd name="connsiteX73" fmla="*/ 428295 w 1148301"/>
                <a:gd name="connsiteY73" fmla="*/ 727687 h 1418351"/>
                <a:gd name="connsiteX74" fmla="*/ 415476 w 1148301"/>
                <a:gd name="connsiteY74" fmla="*/ 717006 h 1418351"/>
                <a:gd name="connsiteX75" fmla="*/ 321470 w 1148301"/>
                <a:gd name="connsiteY75" fmla="*/ 684957 h 1418351"/>
                <a:gd name="connsiteX76" fmla="*/ 285150 w 1148301"/>
                <a:gd name="connsiteY76" fmla="*/ 652910 h 1418351"/>
                <a:gd name="connsiteX77" fmla="*/ 214644 w 1148301"/>
                <a:gd name="connsiteY77" fmla="*/ 514036 h 1418351"/>
                <a:gd name="connsiteX78" fmla="*/ 201825 w 1148301"/>
                <a:gd name="connsiteY78" fmla="*/ 503354 h 1418351"/>
                <a:gd name="connsiteX79" fmla="*/ 176187 w 1148301"/>
                <a:gd name="connsiteY79" fmla="*/ 535401 h 1418351"/>
                <a:gd name="connsiteX80" fmla="*/ 201825 w 1148301"/>
                <a:gd name="connsiteY80" fmla="*/ 578131 h 1418351"/>
                <a:gd name="connsiteX81" fmla="*/ 197552 w 1148301"/>
                <a:gd name="connsiteY81" fmla="*/ 603769 h 1418351"/>
                <a:gd name="connsiteX82" fmla="*/ 186870 w 1148301"/>
                <a:gd name="connsiteY82" fmla="*/ 614453 h 1418351"/>
                <a:gd name="connsiteX83" fmla="*/ 45860 w 1148301"/>
                <a:gd name="connsiteY83" fmla="*/ 432848 h 1418351"/>
                <a:gd name="connsiteX84" fmla="*/ 37314 w 1148301"/>
                <a:gd name="connsiteY84" fmla="*/ 407210 h 1418351"/>
                <a:gd name="connsiteX85" fmla="*/ 37314 w 1148301"/>
                <a:gd name="connsiteY85" fmla="*/ 272611 h 1418351"/>
                <a:gd name="connsiteX86" fmla="*/ 21557 w 1148301"/>
                <a:gd name="connsiteY86" fmla="*/ 249642 h 1418351"/>
                <a:gd name="connsiteX87" fmla="*/ 0 w 1148301"/>
                <a:gd name="connsiteY87" fmla="*/ 233848 h 1418351"/>
                <a:gd name="connsiteX88" fmla="*/ 18663 w 1148301"/>
                <a:gd name="connsiteY88" fmla="*/ 211229 h 1418351"/>
                <a:gd name="connsiteX89" fmla="*/ 528613 w 1148301"/>
                <a:gd name="connsiteY89" fmla="*/ 0 h 1418351"/>
                <a:gd name="connsiteX0" fmla="*/ 528613 w 1148310"/>
                <a:gd name="connsiteY0" fmla="*/ 0 h 1418351"/>
                <a:gd name="connsiteX1" fmla="*/ 673956 w 1148310"/>
                <a:gd name="connsiteY1" fmla="*/ 14652 h 1418351"/>
                <a:gd name="connsiteX2" fmla="*/ 742364 w 1148310"/>
                <a:gd name="connsiteY2" fmla="*/ 35887 h 1418351"/>
                <a:gd name="connsiteX3" fmla="*/ 742364 w 1148310"/>
                <a:gd name="connsiteY3" fmla="*/ 37594 h 1418351"/>
                <a:gd name="connsiteX4" fmla="*/ 720999 w 1148310"/>
                <a:gd name="connsiteY4" fmla="*/ 58959 h 1418351"/>
                <a:gd name="connsiteX5" fmla="*/ 667585 w 1148310"/>
                <a:gd name="connsiteY5" fmla="*/ 58959 h 1418351"/>
                <a:gd name="connsiteX6" fmla="*/ 652630 w 1148310"/>
                <a:gd name="connsiteY6" fmla="*/ 52549 h 1418351"/>
                <a:gd name="connsiteX7" fmla="*/ 631265 w 1148310"/>
                <a:gd name="connsiteY7" fmla="*/ 16229 h 1418351"/>
                <a:gd name="connsiteX8" fmla="*/ 494528 w 1148310"/>
                <a:gd name="connsiteY8" fmla="*/ 73914 h 1418351"/>
                <a:gd name="connsiteX9" fmla="*/ 485982 w 1148310"/>
                <a:gd name="connsiteY9" fmla="*/ 91006 h 1418351"/>
                <a:gd name="connsiteX10" fmla="*/ 485982 w 1148310"/>
                <a:gd name="connsiteY10" fmla="*/ 144420 h 1418351"/>
                <a:gd name="connsiteX11" fmla="*/ 507347 w 1148310"/>
                <a:gd name="connsiteY11" fmla="*/ 165785 h 1418351"/>
                <a:gd name="connsiteX12" fmla="*/ 571443 w 1148310"/>
                <a:gd name="connsiteY12" fmla="*/ 165785 h 1418351"/>
                <a:gd name="connsiteX13" fmla="*/ 592808 w 1148310"/>
                <a:gd name="connsiteY13" fmla="*/ 187150 h 1418351"/>
                <a:gd name="connsiteX14" fmla="*/ 614173 w 1148310"/>
                <a:gd name="connsiteY14" fmla="*/ 187150 h 1418351"/>
                <a:gd name="connsiteX15" fmla="*/ 635538 w 1148310"/>
                <a:gd name="connsiteY15" fmla="*/ 165785 h 1418351"/>
                <a:gd name="connsiteX16" fmla="*/ 635538 w 1148310"/>
                <a:gd name="connsiteY16" fmla="*/ 144420 h 1418351"/>
                <a:gd name="connsiteX17" fmla="*/ 678268 w 1148310"/>
                <a:gd name="connsiteY17" fmla="*/ 101690 h 1418351"/>
                <a:gd name="connsiteX18" fmla="*/ 714588 w 1148310"/>
                <a:gd name="connsiteY18" fmla="*/ 101690 h 1418351"/>
                <a:gd name="connsiteX19" fmla="*/ 725272 w 1148310"/>
                <a:gd name="connsiteY19" fmla="*/ 103825 h 1418351"/>
                <a:gd name="connsiteX20" fmla="*/ 906874 w 1148310"/>
                <a:gd name="connsiteY20" fmla="*/ 212788 h 1418351"/>
                <a:gd name="connsiteX21" fmla="*/ 926104 w 1148310"/>
                <a:gd name="connsiteY21" fmla="*/ 259792 h 1418351"/>
                <a:gd name="connsiteX22" fmla="*/ 913285 w 1148310"/>
                <a:gd name="connsiteY22" fmla="*/ 315341 h 1418351"/>
                <a:gd name="connsiteX23" fmla="*/ 891920 w 1148310"/>
                <a:gd name="connsiteY23" fmla="*/ 315341 h 1418351"/>
                <a:gd name="connsiteX24" fmla="*/ 870554 w 1148310"/>
                <a:gd name="connsiteY24" fmla="*/ 293976 h 1418351"/>
                <a:gd name="connsiteX25" fmla="*/ 849189 w 1148310"/>
                <a:gd name="connsiteY25" fmla="*/ 272611 h 1418351"/>
                <a:gd name="connsiteX26" fmla="*/ 836370 w 1148310"/>
                <a:gd name="connsiteY26" fmla="*/ 272611 h 1418351"/>
                <a:gd name="connsiteX27" fmla="*/ 821414 w 1148310"/>
                <a:gd name="connsiteY27" fmla="*/ 308930 h 1418351"/>
                <a:gd name="connsiteX28" fmla="*/ 827824 w 1148310"/>
                <a:gd name="connsiteY28" fmla="*/ 315341 h 1418351"/>
                <a:gd name="connsiteX29" fmla="*/ 827824 w 1148310"/>
                <a:gd name="connsiteY29" fmla="*/ 336706 h 1418351"/>
                <a:gd name="connsiteX30" fmla="*/ 806459 w 1148310"/>
                <a:gd name="connsiteY30" fmla="*/ 358071 h 1418351"/>
                <a:gd name="connsiteX31" fmla="*/ 750910 w 1148310"/>
                <a:gd name="connsiteY31" fmla="*/ 358071 h 1418351"/>
                <a:gd name="connsiteX32" fmla="*/ 701769 w 1148310"/>
                <a:gd name="connsiteY32" fmla="*/ 381572 h 1418351"/>
                <a:gd name="connsiteX33" fmla="*/ 641947 w 1148310"/>
                <a:gd name="connsiteY33" fmla="*/ 456351 h 1418351"/>
                <a:gd name="connsiteX34" fmla="*/ 633400 w 1148310"/>
                <a:gd name="connsiteY34" fmla="*/ 475578 h 1418351"/>
                <a:gd name="connsiteX35" fmla="*/ 618446 w 1148310"/>
                <a:gd name="connsiteY35" fmla="*/ 554631 h 1418351"/>
                <a:gd name="connsiteX36" fmla="*/ 597081 w 1148310"/>
                <a:gd name="connsiteY36" fmla="*/ 571723 h 1418351"/>
                <a:gd name="connsiteX37" fmla="*/ 588535 w 1148310"/>
                <a:gd name="connsiteY37" fmla="*/ 571723 h 1418351"/>
                <a:gd name="connsiteX38" fmla="*/ 567170 w 1148310"/>
                <a:gd name="connsiteY38" fmla="*/ 554631 h 1418351"/>
                <a:gd name="connsiteX39" fmla="*/ 554351 w 1148310"/>
                <a:gd name="connsiteY39" fmla="*/ 501217 h 1418351"/>
                <a:gd name="connsiteX40" fmla="*/ 532985 w 1148310"/>
                <a:gd name="connsiteY40" fmla="*/ 484124 h 1418351"/>
                <a:gd name="connsiteX41" fmla="*/ 485982 w 1148310"/>
                <a:gd name="connsiteY41" fmla="*/ 484124 h 1418351"/>
                <a:gd name="connsiteX42" fmla="*/ 379157 w 1148310"/>
                <a:gd name="connsiteY42" fmla="*/ 569585 h 1418351"/>
                <a:gd name="connsiteX43" fmla="*/ 400522 w 1148310"/>
                <a:gd name="connsiteY43" fmla="*/ 612315 h 1418351"/>
                <a:gd name="connsiteX44" fmla="*/ 462479 w 1148310"/>
                <a:gd name="connsiteY44" fmla="*/ 629407 h 1418351"/>
                <a:gd name="connsiteX45" fmla="*/ 485982 w 1148310"/>
                <a:gd name="connsiteY45" fmla="*/ 614453 h 1418351"/>
                <a:gd name="connsiteX46" fmla="*/ 507347 w 1148310"/>
                <a:gd name="connsiteY46" fmla="*/ 614453 h 1418351"/>
                <a:gd name="connsiteX47" fmla="*/ 528712 w 1148310"/>
                <a:gd name="connsiteY47" fmla="*/ 635818 h 1418351"/>
                <a:gd name="connsiteX48" fmla="*/ 528712 w 1148310"/>
                <a:gd name="connsiteY48" fmla="*/ 699913 h 1418351"/>
                <a:gd name="connsiteX49" fmla="*/ 571443 w 1148310"/>
                <a:gd name="connsiteY49" fmla="*/ 699913 h 1418351"/>
                <a:gd name="connsiteX50" fmla="*/ 592808 w 1148310"/>
                <a:gd name="connsiteY50" fmla="*/ 721279 h 1418351"/>
                <a:gd name="connsiteX51" fmla="*/ 592808 w 1148310"/>
                <a:gd name="connsiteY51" fmla="*/ 785374 h 1418351"/>
                <a:gd name="connsiteX52" fmla="*/ 635538 w 1148310"/>
                <a:gd name="connsiteY52" fmla="*/ 806739 h 1418351"/>
                <a:gd name="connsiteX53" fmla="*/ 742364 w 1148310"/>
                <a:gd name="connsiteY53" fmla="*/ 764009 h 1418351"/>
                <a:gd name="connsiteX54" fmla="*/ 998745 w 1148310"/>
                <a:gd name="connsiteY54" fmla="*/ 892200 h 1418351"/>
                <a:gd name="connsiteX55" fmla="*/ 1148301 w 1148310"/>
                <a:gd name="connsiteY55" fmla="*/ 999025 h 1418351"/>
                <a:gd name="connsiteX56" fmla="*/ 998745 w 1148310"/>
                <a:gd name="connsiteY56" fmla="*/ 1148581 h 1418351"/>
                <a:gd name="connsiteX57" fmla="*/ 956015 w 1148310"/>
                <a:gd name="connsiteY57" fmla="*/ 1255407 h 1418351"/>
                <a:gd name="connsiteX58" fmla="*/ 842145 w 1148310"/>
                <a:gd name="connsiteY58" fmla="*/ 1359662 h 1418351"/>
                <a:gd name="connsiteX59" fmla="*/ 816769 w 1148310"/>
                <a:gd name="connsiteY59" fmla="*/ 1381646 h 1418351"/>
                <a:gd name="connsiteX60" fmla="*/ 809328 w 1148310"/>
                <a:gd name="connsiteY60" fmla="*/ 1385684 h 1418351"/>
                <a:gd name="connsiteX61" fmla="*/ 704095 w 1148310"/>
                <a:gd name="connsiteY61" fmla="*/ 1418351 h 1418351"/>
                <a:gd name="connsiteX62" fmla="*/ 709614 w 1148310"/>
                <a:gd name="connsiteY62" fmla="*/ 1372347 h 1418351"/>
                <a:gd name="connsiteX63" fmla="*/ 723134 w 1148310"/>
                <a:gd name="connsiteY63" fmla="*/ 1163536 h 1418351"/>
                <a:gd name="connsiteX64" fmla="*/ 594943 w 1148310"/>
                <a:gd name="connsiteY64" fmla="*/ 949884 h 1418351"/>
                <a:gd name="connsiteX65" fmla="*/ 629127 w 1148310"/>
                <a:gd name="connsiteY65" fmla="*/ 866561 h 1418351"/>
                <a:gd name="connsiteX66" fmla="*/ 614173 w 1148310"/>
                <a:gd name="connsiteY66" fmla="*/ 838786 h 1418351"/>
                <a:gd name="connsiteX67" fmla="*/ 569305 w 1148310"/>
                <a:gd name="connsiteY67" fmla="*/ 828104 h 1418351"/>
                <a:gd name="connsiteX68" fmla="*/ 543667 w 1148310"/>
                <a:gd name="connsiteY68" fmla="*/ 811012 h 1418351"/>
                <a:gd name="connsiteX69" fmla="*/ 515893 w 1148310"/>
                <a:gd name="connsiteY69" fmla="*/ 770417 h 1418351"/>
                <a:gd name="connsiteX70" fmla="*/ 498801 w 1148310"/>
                <a:gd name="connsiteY70" fmla="*/ 761871 h 1418351"/>
                <a:gd name="connsiteX71" fmla="*/ 473163 w 1148310"/>
                <a:gd name="connsiteY71" fmla="*/ 761871 h 1418351"/>
                <a:gd name="connsiteX72" fmla="*/ 434706 w 1148310"/>
                <a:gd name="connsiteY72" fmla="*/ 738371 h 1418351"/>
                <a:gd name="connsiteX73" fmla="*/ 428295 w 1148310"/>
                <a:gd name="connsiteY73" fmla="*/ 727687 h 1418351"/>
                <a:gd name="connsiteX74" fmla="*/ 415476 w 1148310"/>
                <a:gd name="connsiteY74" fmla="*/ 717006 h 1418351"/>
                <a:gd name="connsiteX75" fmla="*/ 321470 w 1148310"/>
                <a:gd name="connsiteY75" fmla="*/ 684957 h 1418351"/>
                <a:gd name="connsiteX76" fmla="*/ 285150 w 1148310"/>
                <a:gd name="connsiteY76" fmla="*/ 652910 h 1418351"/>
                <a:gd name="connsiteX77" fmla="*/ 214644 w 1148310"/>
                <a:gd name="connsiteY77" fmla="*/ 514036 h 1418351"/>
                <a:gd name="connsiteX78" fmla="*/ 201825 w 1148310"/>
                <a:gd name="connsiteY78" fmla="*/ 503354 h 1418351"/>
                <a:gd name="connsiteX79" fmla="*/ 176187 w 1148310"/>
                <a:gd name="connsiteY79" fmla="*/ 535401 h 1418351"/>
                <a:gd name="connsiteX80" fmla="*/ 201825 w 1148310"/>
                <a:gd name="connsiteY80" fmla="*/ 578131 h 1418351"/>
                <a:gd name="connsiteX81" fmla="*/ 197552 w 1148310"/>
                <a:gd name="connsiteY81" fmla="*/ 603769 h 1418351"/>
                <a:gd name="connsiteX82" fmla="*/ 186870 w 1148310"/>
                <a:gd name="connsiteY82" fmla="*/ 614453 h 1418351"/>
                <a:gd name="connsiteX83" fmla="*/ 45860 w 1148310"/>
                <a:gd name="connsiteY83" fmla="*/ 432848 h 1418351"/>
                <a:gd name="connsiteX84" fmla="*/ 37314 w 1148310"/>
                <a:gd name="connsiteY84" fmla="*/ 407210 h 1418351"/>
                <a:gd name="connsiteX85" fmla="*/ 37314 w 1148310"/>
                <a:gd name="connsiteY85" fmla="*/ 272611 h 1418351"/>
                <a:gd name="connsiteX86" fmla="*/ 21557 w 1148310"/>
                <a:gd name="connsiteY86" fmla="*/ 249642 h 1418351"/>
                <a:gd name="connsiteX87" fmla="*/ 0 w 1148310"/>
                <a:gd name="connsiteY87" fmla="*/ 233848 h 1418351"/>
                <a:gd name="connsiteX88" fmla="*/ 18663 w 1148310"/>
                <a:gd name="connsiteY88" fmla="*/ 211229 h 1418351"/>
                <a:gd name="connsiteX89" fmla="*/ 528613 w 1148310"/>
                <a:gd name="connsiteY89" fmla="*/ 0 h 141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48310" h="1418351">
                  <a:moveTo>
                    <a:pt x="528613" y="0"/>
                  </a:moveTo>
                  <a:cubicBezTo>
                    <a:pt x="578400" y="0"/>
                    <a:pt x="627009" y="5045"/>
                    <a:pt x="673956" y="14652"/>
                  </a:cubicBezTo>
                  <a:lnTo>
                    <a:pt x="742364" y="35887"/>
                  </a:lnTo>
                  <a:lnTo>
                    <a:pt x="742364" y="37594"/>
                  </a:lnTo>
                  <a:cubicBezTo>
                    <a:pt x="742364" y="50413"/>
                    <a:pt x="733818" y="58959"/>
                    <a:pt x="720999" y="58959"/>
                  </a:cubicBezTo>
                  <a:lnTo>
                    <a:pt x="667585" y="58959"/>
                  </a:lnTo>
                  <a:cubicBezTo>
                    <a:pt x="661176" y="58959"/>
                    <a:pt x="656903" y="56822"/>
                    <a:pt x="652630" y="52549"/>
                  </a:cubicBezTo>
                  <a:lnTo>
                    <a:pt x="631265" y="16229"/>
                  </a:lnTo>
                  <a:lnTo>
                    <a:pt x="494528" y="73914"/>
                  </a:lnTo>
                  <a:cubicBezTo>
                    <a:pt x="488118" y="78187"/>
                    <a:pt x="485982" y="84598"/>
                    <a:pt x="485982" y="91006"/>
                  </a:cubicBezTo>
                  <a:lnTo>
                    <a:pt x="485982" y="144420"/>
                  </a:lnTo>
                  <a:cubicBezTo>
                    <a:pt x="485982" y="157239"/>
                    <a:pt x="494528" y="165785"/>
                    <a:pt x="507347" y="165785"/>
                  </a:cubicBezTo>
                  <a:lnTo>
                    <a:pt x="571443" y="165785"/>
                  </a:lnTo>
                  <a:lnTo>
                    <a:pt x="592808" y="187150"/>
                  </a:lnTo>
                  <a:lnTo>
                    <a:pt x="614173" y="187150"/>
                  </a:lnTo>
                  <a:cubicBezTo>
                    <a:pt x="626992" y="187150"/>
                    <a:pt x="635538" y="178604"/>
                    <a:pt x="635538" y="165785"/>
                  </a:cubicBezTo>
                  <a:lnTo>
                    <a:pt x="635538" y="144420"/>
                  </a:lnTo>
                  <a:cubicBezTo>
                    <a:pt x="635538" y="120917"/>
                    <a:pt x="654766" y="101690"/>
                    <a:pt x="678268" y="101690"/>
                  </a:cubicBezTo>
                  <a:lnTo>
                    <a:pt x="714588" y="101690"/>
                  </a:lnTo>
                  <a:cubicBezTo>
                    <a:pt x="718861" y="101690"/>
                    <a:pt x="723134" y="101690"/>
                    <a:pt x="725272" y="103825"/>
                  </a:cubicBezTo>
                  <a:lnTo>
                    <a:pt x="906874" y="212788"/>
                  </a:lnTo>
                  <a:cubicBezTo>
                    <a:pt x="921831" y="223470"/>
                    <a:pt x="930377" y="240562"/>
                    <a:pt x="926104" y="259792"/>
                  </a:cubicBezTo>
                  <a:lnTo>
                    <a:pt x="913285" y="315341"/>
                  </a:lnTo>
                  <a:lnTo>
                    <a:pt x="891920" y="315341"/>
                  </a:lnTo>
                  <a:cubicBezTo>
                    <a:pt x="879101" y="315341"/>
                    <a:pt x="870554" y="306795"/>
                    <a:pt x="870554" y="293976"/>
                  </a:cubicBezTo>
                  <a:cubicBezTo>
                    <a:pt x="870554" y="281157"/>
                    <a:pt x="862008" y="272611"/>
                    <a:pt x="849189" y="272611"/>
                  </a:cubicBezTo>
                  <a:lnTo>
                    <a:pt x="836370" y="272611"/>
                  </a:lnTo>
                  <a:cubicBezTo>
                    <a:pt x="817141" y="272611"/>
                    <a:pt x="808594" y="296111"/>
                    <a:pt x="821414" y="308930"/>
                  </a:cubicBezTo>
                  <a:lnTo>
                    <a:pt x="827824" y="315341"/>
                  </a:lnTo>
                  <a:lnTo>
                    <a:pt x="827824" y="336706"/>
                  </a:lnTo>
                  <a:cubicBezTo>
                    <a:pt x="827824" y="349525"/>
                    <a:pt x="819278" y="358071"/>
                    <a:pt x="806459" y="358071"/>
                  </a:cubicBezTo>
                  <a:lnTo>
                    <a:pt x="750910" y="358071"/>
                  </a:lnTo>
                  <a:cubicBezTo>
                    <a:pt x="731680" y="358071"/>
                    <a:pt x="714588" y="366617"/>
                    <a:pt x="701769" y="381572"/>
                  </a:cubicBezTo>
                  <a:lnTo>
                    <a:pt x="641947" y="456351"/>
                  </a:lnTo>
                  <a:cubicBezTo>
                    <a:pt x="637673" y="462759"/>
                    <a:pt x="635538" y="469170"/>
                    <a:pt x="633400" y="475578"/>
                  </a:cubicBezTo>
                  <a:lnTo>
                    <a:pt x="618446" y="554631"/>
                  </a:lnTo>
                  <a:cubicBezTo>
                    <a:pt x="616308" y="565312"/>
                    <a:pt x="607762" y="571723"/>
                    <a:pt x="597081" y="571723"/>
                  </a:cubicBezTo>
                  <a:lnTo>
                    <a:pt x="588535" y="571723"/>
                  </a:lnTo>
                  <a:cubicBezTo>
                    <a:pt x="577851" y="571723"/>
                    <a:pt x="569305" y="563177"/>
                    <a:pt x="567170" y="554631"/>
                  </a:cubicBezTo>
                  <a:lnTo>
                    <a:pt x="554351" y="501217"/>
                  </a:lnTo>
                  <a:cubicBezTo>
                    <a:pt x="552213" y="490535"/>
                    <a:pt x="543667" y="484124"/>
                    <a:pt x="532985" y="484124"/>
                  </a:cubicBezTo>
                  <a:lnTo>
                    <a:pt x="485982" y="484124"/>
                  </a:lnTo>
                  <a:cubicBezTo>
                    <a:pt x="485982" y="484124"/>
                    <a:pt x="379157" y="477716"/>
                    <a:pt x="379157" y="569585"/>
                  </a:cubicBezTo>
                  <a:cubicBezTo>
                    <a:pt x="379157" y="582404"/>
                    <a:pt x="400522" y="612315"/>
                    <a:pt x="400522" y="612315"/>
                  </a:cubicBezTo>
                  <a:cubicBezTo>
                    <a:pt x="411203" y="635818"/>
                    <a:pt x="441114" y="644364"/>
                    <a:pt x="462479" y="629407"/>
                  </a:cubicBezTo>
                  <a:lnTo>
                    <a:pt x="485982" y="614453"/>
                  </a:lnTo>
                  <a:lnTo>
                    <a:pt x="507347" y="614453"/>
                  </a:lnTo>
                  <a:cubicBezTo>
                    <a:pt x="520166" y="614453"/>
                    <a:pt x="528712" y="622999"/>
                    <a:pt x="528712" y="635818"/>
                  </a:cubicBezTo>
                  <a:lnTo>
                    <a:pt x="528712" y="699913"/>
                  </a:lnTo>
                  <a:lnTo>
                    <a:pt x="571443" y="699913"/>
                  </a:lnTo>
                  <a:cubicBezTo>
                    <a:pt x="584262" y="699913"/>
                    <a:pt x="592808" y="708459"/>
                    <a:pt x="592808" y="721279"/>
                  </a:cubicBezTo>
                  <a:lnTo>
                    <a:pt x="592808" y="785374"/>
                  </a:lnTo>
                  <a:lnTo>
                    <a:pt x="635538" y="806739"/>
                  </a:lnTo>
                  <a:cubicBezTo>
                    <a:pt x="635538" y="806739"/>
                    <a:pt x="718861" y="764009"/>
                    <a:pt x="742364" y="764009"/>
                  </a:cubicBezTo>
                  <a:cubicBezTo>
                    <a:pt x="847052" y="764009"/>
                    <a:pt x="973107" y="808874"/>
                    <a:pt x="998745" y="892200"/>
                  </a:cubicBezTo>
                  <a:cubicBezTo>
                    <a:pt x="998745" y="892200"/>
                    <a:pt x="1149662" y="926967"/>
                    <a:pt x="1148301" y="999025"/>
                  </a:cubicBezTo>
                  <a:cubicBezTo>
                    <a:pt x="1146970" y="1069514"/>
                    <a:pt x="1048597" y="1098729"/>
                    <a:pt x="998745" y="1148581"/>
                  </a:cubicBezTo>
                  <a:cubicBezTo>
                    <a:pt x="998745" y="1148581"/>
                    <a:pt x="992335" y="1214812"/>
                    <a:pt x="956015" y="1255407"/>
                  </a:cubicBezTo>
                  <a:cubicBezTo>
                    <a:pt x="935183" y="1277840"/>
                    <a:pt x="885510" y="1321906"/>
                    <a:pt x="842145" y="1359662"/>
                  </a:cubicBezTo>
                  <a:lnTo>
                    <a:pt x="816769" y="1381646"/>
                  </a:lnTo>
                  <a:lnTo>
                    <a:pt x="809328" y="1385684"/>
                  </a:lnTo>
                  <a:lnTo>
                    <a:pt x="704095" y="1418351"/>
                  </a:lnTo>
                  <a:lnTo>
                    <a:pt x="709614" y="1372347"/>
                  </a:lnTo>
                  <a:cubicBezTo>
                    <a:pt x="715923" y="1314160"/>
                    <a:pt x="723134" y="1229234"/>
                    <a:pt x="723134" y="1163536"/>
                  </a:cubicBezTo>
                  <a:cubicBezTo>
                    <a:pt x="723134" y="1131489"/>
                    <a:pt x="594943" y="1090894"/>
                    <a:pt x="594943" y="949884"/>
                  </a:cubicBezTo>
                  <a:cubicBezTo>
                    <a:pt x="594943" y="900746"/>
                    <a:pt x="629127" y="866561"/>
                    <a:pt x="629127" y="866561"/>
                  </a:cubicBezTo>
                  <a:cubicBezTo>
                    <a:pt x="633400" y="855878"/>
                    <a:pt x="626992" y="840923"/>
                    <a:pt x="614173" y="838786"/>
                  </a:cubicBezTo>
                  <a:lnTo>
                    <a:pt x="569305" y="828104"/>
                  </a:lnTo>
                  <a:cubicBezTo>
                    <a:pt x="558624" y="825967"/>
                    <a:pt x="550078" y="819558"/>
                    <a:pt x="543667" y="811012"/>
                  </a:cubicBezTo>
                  <a:lnTo>
                    <a:pt x="515893" y="770417"/>
                  </a:lnTo>
                  <a:cubicBezTo>
                    <a:pt x="511620" y="766144"/>
                    <a:pt x="505210" y="761871"/>
                    <a:pt x="498801" y="761871"/>
                  </a:cubicBezTo>
                  <a:lnTo>
                    <a:pt x="473163" y="761871"/>
                  </a:lnTo>
                  <a:cubicBezTo>
                    <a:pt x="456071" y="761871"/>
                    <a:pt x="441114" y="753325"/>
                    <a:pt x="434706" y="738371"/>
                  </a:cubicBezTo>
                  <a:lnTo>
                    <a:pt x="428295" y="727687"/>
                  </a:lnTo>
                  <a:cubicBezTo>
                    <a:pt x="426160" y="723414"/>
                    <a:pt x="421887" y="719141"/>
                    <a:pt x="415476" y="717006"/>
                  </a:cubicBezTo>
                  <a:lnTo>
                    <a:pt x="321470" y="684957"/>
                  </a:lnTo>
                  <a:cubicBezTo>
                    <a:pt x="306515" y="680684"/>
                    <a:pt x="293696" y="667865"/>
                    <a:pt x="285150" y="652910"/>
                  </a:cubicBezTo>
                  <a:lnTo>
                    <a:pt x="214644" y="514036"/>
                  </a:lnTo>
                  <a:cubicBezTo>
                    <a:pt x="212508" y="509763"/>
                    <a:pt x="208235" y="505490"/>
                    <a:pt x="201825" y="503354"/>
                  </a:cubicBezTo>
                  <a:cubicBezTo>
                    <a:pt x="182597" y="496944"/>
                    <a:pt x="165505" y="518309"/>
                    <a:pt x="176187" y="535401"/>
                  </a:cubicBezTo>
                  <a:lnTo>
                    <a:pt x="201825" y="578131"/>
                  </a:lnTo>
                  <a:cubicBezTo>
                    <a:pt x="206098" y="586677"/>
                    <a:pt x="203962" y="597361"/>
                    <a:pt x="197552" y="603769"/>
                  </a:cubicBezTo>
                  <a:lnTo>
                    <a:pt x="186870" y="614453"/>
                  </a:lnTo>
                  <a:lnTo>
                    <a:pt x="45860" y="432848"/>
                  </a:lnTo>
                  <a:cubicBezTo>
                    <a:pt x="39450" y="426440"/>
                    <a:pt x="37314" y="415756"/>
                    <a:pt x="37314" y="407210"/>
                  </a:cubicBezTo>
                  <a:lnTo>
                    <a:pt x="37314" y="272611"/>
                  </a:lnTo>
                  <a:cubicBezTo>
                    <a:pt x="35178" y="265132"/>
                    <a:pt x="29302" y="257120"/>
                    <a:pt x="21557" y="249642"/>
                  </a:cubicBezTo>
                  <a:lnTo>
                    <a:pt x="0" y="233848"/>
                  </a:lnTo>
                  <a:lnTo>
                    <a:pt x="18663" y="211229"/>
                  </a:lnTo>
                  <a:cubicBezTo>
                    <a:pt x="149170" y="80721"/>
                    <a:pt x="329465" y="0"/>
                    <a:pt x="528613" y="0"/>
                  </a:cubicBezTo>
                  <a:close/>
                </a:path>
              </a:pathLst>
            </a:custGeom>
            <a:solidFill>
              <a:schemeClr val="tx1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29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6" grpId="0" animBg="1"/>
      <p:bldP spid="97" grpId="0" animBg="1"/>
      <p:bldP spid="98" grpId="0" animBg="1"/>
      <p:bldP spid="99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230" grpId="0" animBg="1"/>
      <p:bldP spid="231" grpId="0" animBg="1"/>
      <p:bldP spid="232" grpId="0" animBg="1"/>
      <p:bldP spid="23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85980D-A81E-460F-B3B3-8B85766B0F3E}"/>
              </a:ext>
            </a:extLst>
          </p:cNvPr>
          <p:cNvGraphicFramePr>
            <a:graphicFrameLocks noGrp="1"/>
          </p:cNvGraphicFramePr>
          <p:nvPr/>
        </p:nvGraphicFramePr>
        <p:xfrm>
          <a:off x="494506" y="1337342"/>
          <a:ext cx="11205311" cy="464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1399">
                  <a:extLst>
                    <a:ext uri="{9D8B030D-6E8A-4147-A177-3AD203B41FA5}">
                      <a16:colId xmlns:a16="http://schemas.microsoft.com/office/drawing/2014/main" val="1690209004"/>
                    </a:ext>
                  </a:extLst>
                </a:gridCol>
                <a:gridCol w="4033912">
                  <a:extLst>
                    <a:ext uri="{9D8B030D-6E8A-4147-A177-3AD203B41FA5}">
                      <a16:colId xmlns:a16="http://schemas.microsoft.com/office/drawing/2014/main" val="3441464615"/>
                    </a:ext>
                  </a:extLst>
                </a:gridCol>
              </a:tblGrid>
              <a:tr h="363550">
                <a:tc>
                  <a:txBody>
                    <a:bodyPr/>
                    <a:lstStyle/>
                    <a:p>
                      <a:r>
                        <a:rPr lang="en-US" sz="1700" dirty="0"/>
                        <a:t>Your work so far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How</a:t>
                      </a:r>
                      <a:r>
                        <a:rPr lang="en-US" sz="1700" baseline="0" dirty="0"/>
                        <a:t> PaaS helps?</a:t>
                      </a:r>
                      <a:endParaRPr lang="en-US" sz="1700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270054449"/>
                  </a:ext>
                </a:extLst>
              </a:tr>
              <a:tr h="617039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700" baseline="0" dirty="0"/>
                        <a:t>Hardware purchasing and management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rgbClr val="107C10"/>
                          </a:solidFill>
                        </a:rPr>
                        <a:t>Built-in</a:t>
                      </a:r>
                    </a:p>
                    <a:p>
                      <a:r>
                        <a:rPr lang="en-US" sz="1700" dirty="0"/>
                        <a:t>Scales on-demand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308207974"/>
                  </a:ext>
                </a:extLst>
              </a:tr>
              <a:tr h="617039">
                <a:tc>
                  <a:txBody>
                    <a:bodyPr/>
                    <a:lstStyle/>
                    <a:p>
                      <a:r>
                        <a:rPr lang="en-US" sz="1700" dirty="0"/>
                        <a:t>Protect data with backups </a:t>
                      </a:r>
                      <a:r>
                        <a:rPr lang="en-US" sz="1700" baseline="0" dirty="0"/>
                        <a:t>(with health checks and retention)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rgbClr val="107C10"/>
                          </a:solidFill>
                        </a:rPr>
                        <a:t>Built-in</a:t>
                      </a:r>
                    </a:p>
                    <a:p>
                      <a:r>
                        <a:rPr lang="en-US" sz="1700" dirty="0"/>
                        <a:t>Point-In-Time-Restore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2688854763"/>
                  </a:ext>
                </a:extLst>
              </a:tr>
              <a:tr h="617039">
                <a:tc>
                  <a:txBody>
                    <a:bodyPr/>
                    <a:lstStyle/>
                    <a:p>
                      <a:r>
                        <a:rPr lang="en-US" sz="1700" dirty="0"/>
                        <a:t>High availability implementation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rgbClr val="107C10"/>
                          </a:solidFill>
                        </a:rPr>
                        <a:t>Built-in</a:t>
                      </a:r>
                    </a:p>
                    <a:p>
                      <a:r>
                        <a:rPr lang="en-US" sz="1700" dirty="0"/>
                        <a:t>99.99% SLA and auto-failover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4255915566"/>
                  </a:ext>
                </a:extLst>
              </a:tr>
              <a:tr h="617039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700" dirty="0"/>
                        <a:t>Disaster recovery implementation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solidFill>
                            <a:srgbClr val="107C10"/>
                          </a:solidFill>
                        </a:rPr>
                        <a:t>Built-in</a:t>
                      </a:r>
                      <a:endParaRPr lang="en-US" sz="1700" dirty="0"/>
                    </a:p>
                    <a:p>
                      <a:r>
                        <a:rPr lang="en-US" sz="1700" dirty="0"/>
                        <a:t>Geo-redundancy and geo-replication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461877366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700" dirty="0"/>
                        <a:t>Ensure compliance with standards on your own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rgbClr val="107C10"/>
                          </a:solidFill>
                        </a:rPr>
                        <a:t>Built-in 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/ e</a:t>
                      </a:r>
                      <a:r>
                        <a:rPr lang="en-US" sz="1700" dirty="0"/>
                        <a:t>asy</a:t>
                      </a:r>
                      <a:r>
                        <a:rPr lang="en-US" sz="1700" baseline="0" dirty="0"/>
                        <a:t> to use features</a:t>
                      </a:r>
                      <a:endParaRPr lang="en-US" sz="1700" b="1" dirty="0">
                        <a:solidFill>
                          <a:srgbClr val="107C10"/>
                        </a:solidFill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926842925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700" dirty="0"/>
                        <a:t>Secure your data from malicious users and mistakes</a:t>
                      </a:r>
                      <a:endParaRPr lang="en-US" sz="1700" baseline="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solidFill>
                            <a:srgbClr val="107C10"/>
                          </a:solidFill>
                        </a:rPr>
                        <a:t>Built-in 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/ e</a:t>
                      </a:r>
                      <a:r>
                        <a:rPr lang="en-US" sz="1700" dirty="0"/>
                        <a:t>asy</a:t>
                      </a:r>
                      <a:r>
                        <a:rPr lang="en-US" sz="1700" baseline="0" dirty="0"/>
                        <a:t> to use features</a:t>
                      </a:r>
                      <a:endParaRPr lang="en-US" sz="1700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424592129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700" baseline="0" dirty="0"/>
                        <a:t>Role out updates and upgrades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rgbClr val="107C10"/>
                          </a:solidFill>
                        </a:rPr>
                        <a:t>Built-in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826892821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700" baseline="0" dirty="0"/>
                        <a:t>Monitor, troubleshoot and manage at scale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solidFill>
                            <a:srgbClr val="107C10"/>
                          </a:solidFill>
                        </a:rPr>
                        <a:t>Built-in 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/ e</a:t>
                      </a:r>
                      <a:r>
                        <a:rPr lang="en-US" sz="1700" dirty="0"/>
                        <a:t>asy</a:t>
                      </a:r>
                      <a:r>
                        <a:rPr lang="en-US" sz="1700" baseline="0" dirty="0"/>
                        <a:t> to use features</a:t>
                      </a:r>
                      <a:endParaRPr lang="en-US" sz="1700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569042410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700" dirty="0"/>
                        <a:t>T</a:t>
                      </a:r>
                      <a:r>
                        <a:rPr lang="en-US" sz="1700" baseline="0" dirty="0"/>
                        <a:t>une and maintain for predictable performance</a:t>
                      </a:r>
                      <a:endParaRPr lang="en-US" sz="17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solidFill>
                            <a:srgbClr val="107C10"/>
                          </a:solidFill>
                        </a:rPr>
                        <a:t>Built-in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/ e</a:t>
                      </a:r>
                      <a:r>
                        <a:rPr lang="en-US" sz="1700" dirty="0"/>
                        <a:t>asy</a:t>
                      </a:r>
                      <a:r>
                        <a:rPr lang="en-US" sz="1700" baseline="0" dirty="0"/>
                        <a:t> to use features</a:t>
                      </a:r>
                      <a:endParaRPr lang="en-US" sz="1700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0557702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1588D91-AB0E-4D9B-B242-FDF3B85CFF08}"/>
              </a:ext>
            </a:extLst>
          </p:cNvPr>
          <p:cNvSpPr/>
          <p:nvPr/>
        </p:nvSpPr>
        <p:spPr bwMode="auto">
          <a:xfrm>
            <a:off x="7440637" y="1194317"/>
            <a:ext cx="4484444" cy="5086023"/>
          </a:xfrm>
          <a:prstGeom prst="rect">
            <a:avLst/>
          </a:prstGeom>
          <a:noFill/>
          <a:ln w="571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F8829C-AFA7-4278-9039-0F3640F001FE}"/>
              </a:ext>
            </a:extLst>
          </p:cNvPr>
          <p:cNvSpPr/>
          <p:nvPr/>
        </p:nvSpPr>
        <p:spPr>
          <a:xfrm>
            <a:off x="352851" y="316245"/>
            <a:ext cx="645330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Focus on your business…</a:t>
            </a:r>
          </a:p>
        </p:txBody>
      </p:sp>
    </p:spTree>
    <p:extLst>
      <p:ext uri="{BB962C8B-B14F-4D97-AF65-F5344CB8AC3E}">
        <p14:creationId xmlns:p14="http://schemas.microsoft.com/office/powerpoint/2010/main" val="16981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650D-F09A-4B0B-B754-37EA97CC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Migration Tools &amp;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7F404-A757-4CD2-A8D4-EFECFDBE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2404"/>
            <a:ext cx="104489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2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4863-4A49-4568-886E-CA95F8B1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on Azure Virtual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3EACE-5795-BA4E-9AD4-AD4235CEC9A1}"/>
              </a:ext>
            </a:extLst>
          </p:cNvPr>
          <p:cNvSpPr txBox="1"/>
          <p:nvPr/>
        </p:nvSpPr>
        <p:spPr>
          <a:xfrm>
            <a:off x="496798" y="1620859"/>
            <a:ext cx="19155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Deployment Choices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79D70-2FC5-3C4F-9957-B14B82EDDE96}"/>
              </a:ext>
            </a:extLst>
          </p:cNvPr>
          <p:cNvSpPr/>
          <p:nvPr/>
        </p:nvSpPr>
        <p:spPr bwMode="auto">
          <a:xfrm>
            <a:off x="2760840" y="1348045"/>
            <a:ext cx="8848548" cy="79185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Marketplace pre-installed SQL Server on Windows or Linux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 your own SQL Server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Lift and Shift with Azure Migrate (Azure Site Recovery)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0C836-FE08-2249-AE73-F42DD0B87F62}"/>
              </a:ext>
            </a:extLst>
          </p:cNvPr>
          <p:cNvSpPr/>
          <p:nvPr/>
        </p:nvSpPr>
        <p:spPr bwMode="auto">
          <a:xfrm>
            <a:off x="2760840" y="2251269"/>
            <a:ext cx="8848548" cy="79185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Unlock Licensing and Edition Flexibility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Automated Backups and Security Updates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 VMs through Azure SQL in portal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80D3AE-5666-2447-8338-D1F8D478DAD9}"/>
              </a:ext>
            </a:extLst>
          </p:cNvPr>
          <p:cNvSpPr/>
          <p:nvPr/>
        </p:nvSpPr>
        <p:spPr bwMode="auto">
          <a:xfrm>
            <a:off x="2760840" y="3154493"/>
            <a:ext cx="8848548" cy="805893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2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Memory or Storage optimized sizes for best performance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and log on Premium Storage Managed Disks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Blob Read Caching for data disks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Tempdb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local SSD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Ultra disks for extremely low latency needs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568D9A-5CCC-604E-997B-8F0BBB05D0F0}"/>
              </a:ext>
            </a:extLst>
          </p:cNvPr>
          <p:cNvSpPr/>
          <p:nvPr/>
        </p:nvSpPr>
        <p:spPr bwMode="auto">
          <a:xfrm>
            <a:off x="2760840" y="4071759"/>
            <a:ext cx="8848548" cy="55537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Virtual Networks to integrate with on-premises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Advanced Data Security services (Preview)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B0D57-B3B1-3449-BAB4-7577E98D74C0}"/>
              </a:ext>
            </a:extLst>
          </p:cNvPr>
          <p:cNvSpPr/>
          <p:nvPr/>
        </p:nvSpPr>
        <p:spPr bwMode="auto">
          <a:xfrm>
            <a:off x="2760840" y="4738501"/>
            <a:ext cx="8848548" cy="103429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2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 built-in HA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Storage built-in DR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Backup and Automated backups to Azure Blob Storage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File-Snapshot Backups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Failover Cluster Instance with Azure Premium File Share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Always On Availability Groups with Cloud Witness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Hybrid Availability Group Secondary replicas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HADR on RedHat Linux with Pacemaker and fencing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E42597-C25D-C749-889A-BB076EC115D7}"/>
              </a:ext>
            </a:extLst>
          </p:cNvPr>
          <p:cNvSpPr txBox="1"/>
          <p:nvPr/>
        </p:nvSpPr>
        <p:spPr>
          <a:xfrm>
            <a:off x="735005" y="2524083"/>
            <a:ext cx="16773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Resource Provider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B5745C-B8D7-3442-8BEE-92BAA5EEEAC1}"/>
              </a:ext>
            </a:extLst>
          </p:cNvPr>
          <p:cNvSpPr txBox="1"/>
          <p:nvPr/>
        </p:nvSpPr>
        <p:spPr>
          <a:xfrm>
            <a:off x="658740" y="3311217"/>
            <a:ext cx="17536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Sizes and Storage Performance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9045D8-A284-1844-8EFE-B1A214C7181F}"/>
              </a:ext>
            </a:extLst>
          </p:cNvPr>
          <p:cNvSpPr txBox="1"/>
          <p:nvPr/>
        </p:nvSpPr>
        <p:spPr>
          <a:xfrm>
            <a:off x="785210" y="4098351"/>
            <a:ext cx="162717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Networking and Security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1010BD-EDCF-0547-B2F2-279CF9A54606}"/>
              </a:ext>
            </a:extLst>
          </p:cNvPr>
          <p:cNvSpPr txBox="1"/>
          <p:nvPr/>
        </p:nvSpPr>
        <p:spPr>
          <a:xfrm>
            <a:off x="785210" y="5129988"/>
            <a:ext cx="162717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HADR</a:t>
            </a:r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FEB64CFF-326D-A146-80E9-921269EC5FDD}"/>
              </a:ext>
            </a:extLst>
          </p:cNvPr>
          <p:cNvSpPr/>
          <p:nvPr/>
        </p:nvSpPr>
        <p:spPr>
          <a:xfrm>
            <a:off x="2554663" y="4738501"/>
            <a:ext cx="56561" cy="1034292"/>
          </a:xfrm>
          <a:prstGeom prst="leftBracket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D0F2505F-8835-224D-A8DD-F900968ECF84}"/>
              </a:ext>
            </a:extLst>
          </p:cNvPr>
          <p:cNvSpPr/>
          <p:nvPr/>
        </p:nvSpPr>
        <p:spPr>
          <a:xfrm>
            <a:off x="2554663" y="4050344"/>
            <a:ext cx="56561" cy="576786"/>
          </a:xfrm>
          <a:prstGeom prst="leftBracket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8FC85D83-3C19-4D4A-83B2-655A4B37E16D}"/>
              </a:ext>
            </a:extLst>
          </p:cNvPr>
          <p:cNvSpPr/>
          <p:nvPr/>
        </p:nvSpPr>
        <p:spPr>
          <a:xfrm>
            <a:off x="2554663" y="3173651"/>
            <a:ext cx="56561" cy="744718"/>
          </a:xfrm>
          <a:prstGeom prst="leftBracket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CC8C5C02-FDAA-FE4C-ADAC-2ED5B08173E1}"/>
              </a:ext>
            </a:extLst>
          </p:cNvPr>
          <p:cNvSpPr/>
          <p:nvPr/>
        </p:nvSpPr>
        <p:spPr>
          <a:xfrm>
            <a:off x="2554663" y="2287531"/>
            <a:ext cx="56561" cy="744718"/>
          </a:xfrm>
          <a:prstGeom prst="leftBracket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1F2A3960-CF97-F44C-9D61-4CB32C576ECE}"/>
              </a:ext>
            </a:extLst>
          </p:cNvPr>
          <p:cNvSpPr/>
          <p:nvPr/>
        </p:nvSpPr>
        <p:spPr>
          <a:xfrm>
            <a:off x="2554663" y="1354277"/>
            <a:ext cx="56561" cy="744718"/>
          </a:xfrm>
          <a:prstGeom prst="leftBracket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941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7" grpId="0" animBg="1"/>
      <p:bldP spid="18" grpId="0" animBg="1"/>
      <p:bldP spid="19" grpId="0" animBg="1"/>
      <p:bldP spid="20" grpId="0" animBg="1"/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4863-4A49-4568-886E-CA95F8B1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on Azure Virtual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3EACE-5795-BA4E-9AD4-AD4235CEC9A1}"/>
              </a:ext>
            </a:extLst>
          </p:cNvPr>
          <p:cNvSpPr txBox="1"/>
          <p:nvPr/>
        </p:nvSpPr>
        <p:spPr>
          <a:xfrm>
            <a:off x="636515" y="1569246"/>
            <a:ext cx="35517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hlinkClick r:id="rId3"/>
              </a:rPr>
              <a:t>SQL Server on Azure Virtual Machines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E42597-C25D-C749-889A-BB076EC115D7}"/>
              </a:ext>
            </a:extLst>
          </p:cNvPr>
          <p:cNvSpPr txBox="1"/>
          <p:nvPr/>
        </p:nvSpPr>
        <p:spPr>
          <a:xfrm>
            <a:off x="636515" y="2135131"/>
            <a:ext cx="402360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>
              <a:defRPr/>
            </a:pPr>
            <a:r>
              <a:rPr lang="en-US" sz="1600" dirty="0">
                <a:solidFill>
                  <a:srgbClr val="0078D4"/>
                </a:solidFill>
                <a:latin typeface="Segoe UI Semibold"/>
                <a:hlinkClick r:id="rId4"/>
              </a:rPr>
              <a:t>Best practices for SQL Server on Azure VMs</a:t>
            </a:r>
            <a:endParaRPr lang="en-US" sz="1600" dirty="0">
              <a:solidFill>
                <a:srgbClr val="0078D4"/>
              </a:solidFill>
              <a:latin typeface="Segoe UI Semibold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B5745C-B8D7-3442-8BEE-92BAA5EEEAC1}"/>
              </a:ext>
            </a:extLst>
          </p:cNvPr>
          <p:cNvSpPr txBox="1"/>
          <p:nvPr/>
        </p:nvSpPr>
        <p:spPr>
          <a:xfrm>
            <a:off x="636515" y="2674325"/>
            <a:ext cx="66344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defRPr/>
            </a:pPr>
            <a:r>
              <a:rPr lang="en-US" sz="1600" dirty="0">
                <a:solidFill>
                  <a:srgbClr val="0078D4"/>
                </a:solidFill>
                <a:latin typeface="Segoe UI Semibold"/>
                <a:hlinkClick r:id="rId5"/>
              </a:rPr>
              <a:t>VM size: Performance best practices for SQL Server on Azure VMs</a:t>
            </a:r>
            <a:endParaRPr lang="en-US" sz="1600" dirty="0">
              <a:solidFill>
                <a:srgbClr val="0078D4"/>
              </a:solidFill>
              <a:latin typeface="Segoe UI Semibold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9045D8-A284-1844-8EFE-B1A214C7181F}"/>
              </a:ext>
            </a:extLst>
          </p:cNvPr>
          <p:cNvSpPr txBox="1"/>
          <p:nvPr/>
        </p:nvSpPr>
        <p:spPr>
          <a:xfrm>
            <a:off x="636515" y="3286244"/>
            <a:ext cx="69596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defRPr/>
            </a:pPr>
            <a:r>
              <a:rPr lang="en-US" sz="1600" dirty="0">
                <a:solidFill>
                  <a:srgbClr val="0078D4"/>
                </a:solidFill>
                <a:latin typeface="Segoe UI Semibold"/>
                <a:hlinkClick r:id="rId6"/>
              </a:rPr>
              <a:t>Storage: Performance best practices for SQL Server on Azure VMs</a:t>
            </a:r>
            <a:endParaRPr lang="en-US" sz="1600" dirty="0">
              <a:solidFill>
                <a:srgbClr val="0078D4"/>
              </a:solidFill>
              <a:latin typeface="Segoe UI Semibold"/>
            </a:endParaRPr>
          </a:p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1010BD-EDCF-0547-B2F2-279CF9A54606}"/>
              </a:ext>
            </a:extLst>
          </p:cNvPr>
          <p:cNvSpPr txBox="1"/>
          <p:nvPr/>
        </p:nvSpPr>
        <p:spPr>
          <a:xfrm>
            <a:off x="636515" y="3898163"/>
            <a:ext cx="78740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defRPr/>
            </a:pPr>
            <a:r>
              <a:rPr lang="en-US" sz="1600" dirty="0">
                <a:solidFill>
                  <a:srgbClr val="0078D4"/>
                </a:solidFill>
                <a:latin typeface="Segoe UI Semibold"/>
                <a:hlinkClick r:id="rId7"/>
              </a:rPr>
              <a:t>Performance best practices for SQL Server in Azure Virtual Machines (</a:t>
            </a:r>
            <a:r>
              <a:rPr lang="en-US" sz="1600" dirty="0" err="1">
                <a:solidFill>
                  <a:srgbClr val="0078D4"/>
                </a:solidFill>
                <a:latin typeface="Segoe UI Semibold"/>
                <a:hlinkClick r:id="rId7"/>
              </a:rPr>
              <a:t>Github</a:t>
            </a:r>
            <a:r>
              <a:rPr lang="en-US" sz="1600" dirty="0">
                <a:solidFill>
                  <a:srgbClr val="0078D4"/>
                </a:solidFill>
                <a:latin typeface="Segoe UI Semibold"/>
                <a:hlinkClick r:id="rId7"/>
              </a:rPr>
              <a:t>)</a:t>
            </a:r>
            <a:endParaRPr lang="en-US" sz="1600" dirty="0">
              <a:solidFill>
                <a:srgbClr val="0078D4"/>
              </a:solidFill>
              <a:latin typeface="Segoe UI Semibold"/>
            </a:endParaRPr>
          </a:p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71911-E6F5-4962-810E-FDF6B973C2EF}"/>
              </a:ext>
            </a:extLst>
          </p:cNvPr>
          <p:cNvSpPr txBox="1"/>
          <p:nvPr/>
        </p:nvSpPr>
        <p:spPr>
          <a:xfrm>
            <a:off x="636515" y="4510082"/>
            <a:ext cx="48498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rgbClr val="0078D4"/>
                </a:solidFill>
                <a:latin typeface="Segoe UI Semibold"/>
                <a:hlinkClick r:id="rId8"/>
              </a:rPr>
              <a:t>SQL Server on Azure VM documentation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730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27" grpId="0"/>
      <p:bldP spid="28" grpId="0"/>
      <p:bldP spid="29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9DE0-D6F1-4442-B1F2-C82E3E9D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(SQL Server on Azure VMs)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1757A-C95C-42D0-AF84-133E42C45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r>
              <a:rPr lang="en-US" dirty="0"/>
              <a:t>Lift and Shift</a:t>
            </a:r>
          </a:p>
          <a:p>
            <a:endParaRPr lang="en-US" dirty="0"/>
          </a:p>
          <a:p>
            <a:r>
              <a:rPr lang="en-US" dirty="0"/>
              <a:t>Easy Migration Path</a:t>
            </a:r>
          </a:p>
          <a:p>
            <a:endParaRPr lang="en-US" dirty="0"/>
          </a:p>
          <a:p>
            <a:r>
              <a:rPr lang="en-US" dirty="0"/>
              <a:t>Compatibility</a:t>
            </a:r>
          </a:p>
        </p:txBody>
      </p:sp>
    </p:spTree>
    <p:extLst>
      <p:ext uri="{BB962C8B-B14F-4D97-AF65-F5344CB8AC3E}">
        <p14:creationId xmlns:p14="http://schemas.microsoft.com/office/powerpoint/2010/main" val="28555539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Azure 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40A42-8D4D-4F8C-9F41-0F3FA4A112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SQL Server on Azure Virtual Machines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9B59E-1540-4FD8-8B5A-8042CDA1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92" y="5472351"/>
            <a:ext cx="3290469" cy="13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0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1816799-6D1A-4C4A-8C72-0D919FBAA5E8}"/>
              </a:ext>
            </a:extLst>
          </p:cNvPr>
          <p:cNvSpPr/>
          <p:nvPr/>
        </p:nvSpPr>
        <p:spPr>
          <a:xfrm>
            <a:off x="363984" y="3991340"/>
            <a:ext cx="3577821" cy="1165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No alt text provided for this image">
            <a:extLst>
              <a:ext uri="{FF2B5EF4-FFF2-40B4-BE49-F238E27FC236}">
                <a16:creationId xmlns:a16="http://schemas.microsoft.com/office/drawing/2014/main" id="{D7161856-2DA1-4D9F-9CBB-65B5BA058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696" y="4006172"/>
            <a:ext cx="1846199" cy="96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ED7B887-9F38-443B-B77D-446422C932FE}"/>
              </a:ext>
            </a:extLst>
          </p:cNvPr>
          <p:cNvSpPr/>
          <p:nvPr/>
        </p:nvSpPr>
        <p:spPr>
          <a:xfrm>
            <a:off x="363984" y="4714493"/>
            <a:ext cx="1282824" cy="2143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CBDA-36D6-4F81-87F8-175D1AD27F99}"/>
              </a:ext>
            </a:extLst>
          </p:cNvPr>
          <p:cNvSpPr/>
          <p:nvPr/>
        </p:nvSpPr>
        <p:spPr>
          <a:xfrm>
            <a:off x="599148" y="5162114"/>
            <a:ext cx="501347" cy="1695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25502-9B09-42C5-A04C-9A20D61A6D4D}"/>
              </a:ext>
            </a:extLst>
          </p:cNvPr>
          <p:cNvSpPr/>
          <p:nvPr/>
        </p:nvSpPr>
        <p:spPr>
          <a:xfrm>
            <a:off x="723899" y="4220478"/>
            <a:ext cx="512764" cy="519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640002" y="2780756"/>
            <a:ext cx="5697537" cy="3905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Technical Speaker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640002" y="3188145"/>
            <a:ext cx="6148082" cy="1050428"/>
          </a:xfrm>
        </p:spPr>
        <p:txBody>
          <a:bodyPr>
            <a:normAutofit/>
          </a:bodyPr>
          <a:lstStyle/>
          <a:p>
            <a:r>
              <a:rPr lang="en-US" dirty="0"/>
              <a:t>SQL PASS, 24 HOP, SQL Saturdays , PASS Marathon , PASS Virtual Groups, </a:t>
            </a:r>
            <a:r>
              <a:rPr lang="en-US" dirty="0" err="1"/>
              <a:t>vOpen</a:t>
            </a:r>
            <a:r>
              <a:rPr lang="en-US" dirty="0"/>
              <a:t>, Microsoft AI+ Tour, Data Saturdays, Azure Global Bootcamp , </a:t>
            </a:r>
            <a:r>
              <a:rPr lang="en-US" dirty="0" err="1"/>
              <a:t>GroupBy</a:t>
            </a:r>
            <a:r>
              <a:rPr lang="en-US" dirty="0"/>
              <a:t> , </a:t>
            </a:r>
            <a:r>
              <a:rPr lang="en-US" dirty="0" err="1"/>
              <a:t>PowerBI</a:t>
            </a:r>
            <a:r>
              <a:rPr lang="en-US" dirty="0"/>
              <a:t> Summit and DataPlatformGeeks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144" y="314093"/>
            <a:ext cx="5737253" cy="66488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Javier Villegas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40002" y="996219"/>
            <a:ext cx="6647305" cy="39052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 Director – DBA and BI Services at MSC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0001" y="1328487"/>
            <a:ext cx="6409659" cy="824825"/>
          </a:xfrm>
        </p:spPr>
        <p:txBody>
          <a:bodyPr>
            <a:normAutofit/>
          </a:bodyPr>
          <a:lstStyle/>
          <a:p>
            <a:r>
              <a:rPr lang="en-US" dirty="0"/>
              <a:t>Working with the SQL Server for more than 20 years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0002" y="1677903"/>
            <a:ext cx="5697537" cy="3905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Microsoft MVP Data Platform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961103" y="4733515"/>
            <a:ext cx="2159000" cy="354012"/>
          </a:xfrm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@javier_vill</a:t>
            </a:r>
            <a:endParaRPr lang="es-AR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A8FADA-E4EF-4BA9-BC2B-B12002299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1103" y="5186860"/>
            <a:ext cx="2159000" cy="354012"/>
          </a:xfrm>
        </p:spPr>
        <p:txBody>
          <a:bodyPr/>
          <a:lstStyle/>
          <a:p>
            <a:r>
              <a:rPr lang="en-US" dirty="0"/>
              <a:t>javiervillegas</a:t>
            </a:r>
          </a:p>
        </p:txBody>
      </p:sp>
      <p:pic>
        <p:nvPicPr>
          <p:cNvPr id="15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E0DFCBB-86CD-4436-B6BA-FB20B6E89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10" y="4084269"/>
            <a:ext cx="2058181" cy="830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6C140-C7FC-4B3B-A27C-9C83A8174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583" y="3289603"/>
            <a:ext cx="860621" cy="745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94AE54-5718-4F89-9099-7484D6F4E2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0" y="5205772"/>
            <a:ext cx="355005" cy="355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0C8504-B1E0-4E22-953D-E71DAC8C3B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3" y="4811922"/>
            <a:ext cx="292459" cy="2373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5D0C85-4EC9-458D-871E-9915E1587FE8}"/>
              </a:ext>
            </a:extLst>
          </p:cNvPr>
          <p:cNvSpPr txBox="1"/>
          <p:nvPr/>
        </p:nvSpPr>
        <p:spPr>
          <a:xfrm>
            <a:off x="980281" y="5640207"/>
            <a:ext cx="311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sql-javier-villegas.blogspot.com.ar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646E9C-A2FA-4AF9-9087-A3B56D8BD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18" y="5717243"/>
            <a:ext cx="289849" cy="2722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249025-C563-4321-8D22-8A5D0F85A20D}"/>
              </a:ext>
            </a:extLst>
          </p:cNvPr>
          <p:cNvSpPr txBox="1"/>
          <p:nvPr/>
        </p:nvSpPr>
        <p:spPr>
          <a:xfrm>
            <a:off x="980810" y="4295628"/>
            <a:ext cx="3299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javier.ignacio.villegas@gmail.com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C576E-B6C5-494D-BFB3-AEC442C78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47" y="4274355"/>
            <a:ext cx="407588" cy="381103"/>
          </a:xfrm>
          <a:prstGeom prst="rect">
            <a:avLst/>
          </a:prstGeom>
        </p:spPr>
      </p:pic>
      <p:pic>
        <p:nvPicPr>
          <p:cNvPr id="190466" name="Picture 2" descr="Microsoft Certified: Azure Database Administrator Associate">
            <a:extLst>
              <a:ext uri="{FF2B5EF4-FFF2-40B4-BE49-F238E27FC236}">
                <a16:creationId xmlns:a16="http://schemas.microsoft.com/office/drawing/2014/main" id="{61998573-1B75-4C64-B1D6-DBF6C06F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044" y="3994488"/>
            <a:ext cx="977564" cy="97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470" name="Picture 6" descr="Microsoft Certified: Azure Data Fundamentals">
            <a:extLst>
              <a:ext uri="{FF2B5EF4-FFF2-40B4-BE49-F238E27FC236}">
                <a16:creationId xmlns:a16="http://schemas.microsoft.com/office/drawing/2014/main" id="{E46F0DEC-E5CC-439E-8A08-37F5E4DB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096" y="3995665"/>
            <a:ext cx="977564" cy="97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3C5EAD70-0117-405D-B2E8-85015BCF8486}"/>
              </a:ext>
            </a:extLst>
          </p:cNvPr>
          <p:cNvSpPr/>
          <p:nvPr/>
        </p:nvSpPr>
        <p:spPr>
          <a:xfrm>
            <a:off x="904693" y="460641"/>
            <a:ext cx="2563625" cy="253638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57150">
            <a:solidFill>
              <a:srgbClr val="41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A0C10D4-17F8-424C-A9E6-F8384866354F}"/>
              </a:ext>
            </a:extLst>
          </p:cNvPr>
          <p:cNvSpPr txBox="1">
            <a:spLocks/>
          </p:cNvSpPr>
          <p:nvPr/>
        </p:nvSpPr>
        <p:spPr>
          <a:xfrm>
            <a:off x="4640002" y="2036512"/>
            <a:ext cx="5697537" cy="39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</a:rPr>
              <a:t>Microsoft Certified Trainer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BF3CD9-5E9D-4440-991F-3BAE5AED5075}"/>
              </a:ext>
            </a:extLst>
          </p:cNvPr>
          <p:cNvGrpSpPr/>
          <p:nvPr/>
        </p:nvGrpSpPr>
        <p:grpSpPr>
          <a:xfrm>
            <a:off x="7938568" y="5248885"/>
            <a:ext cx="2491791" cy="535734"/>
            <a:chOff x="7251057" y="113380"/>
            <a:chExt cx="4816552" cy="10355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802748-3F93-4043-86D7-98C4ABF76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51057" y="113380"/>
              <a:ext cx="4816552" cy="1035557"/>
            </a:xfrm>
            <a:prstGeom prst="rect">
              <a:avLst/>
            </a:prstGeom>
            <a:effectLst>
              <a:outerShdw blurRad="406400" dist="317500" dir="5400000" sx="89000" sy="89000" rotWithShape="0">
                <a:prstClr val="black">
                  <a:alpha val="15000"/>
                </a:prstClr>
              </a:outerShdw>
            </a:effec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0BF0F7-E462-49C7-A70E-765C288A7E5F}"/>
                </a:ext>
              </a:extLst>
            </p:cNvPr>
            <p:cNvSpPr/>
            <p:nvPr/>
          </p:nvSpPr>
          <p:spPr>
            <a:xfrm>
              <a:off x="10962360" y="113380"/>
              <a:ext cx="914400" cy="327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F729860-78A1-49BC-99BD-0330C28E77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89" y="5049307"/>
            <a:ext cx="690754" cy="9898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A71232-8A50-451A-9D2E-C6D76692405E}"/>
              </a:ext>
            </a:extLst>
          </p:cNvPr>
          <p:cNvSpPr txBox="1"/>
          <p:nvPr/>
        </p:nvSpPr>
        <p:spPr>
          <a:xfrm>
            <a:off x="10492385" y="6176317"/>
            <a:ext cx="2055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@azureenelbar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@sqlargentina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CE303F9-33B7-465A-B6B1-8628EA84D940}"/>
              </a:ext>
            </a:extLst>
          </p:cNvPr>
          <p:cNvSpPr txBox="1">
            <a:spLocks/>
          </p:cNvSpPr>
          <p:nvPr/>
        </p:nvSpPr>
        <p:spPr>
          <a:xfrm>
            <a:off x="4637707" y="2402262"/>
            <a:ext cx="5697537" cy="39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</a:rPr>
              <a:t>Azure Data Tech Community Board of Advisors</a:t>
            </a:r>
          </a:p>
        </p:txBody>
      </p:sp>
    </p:spTree>
    <p:extLst>
      <p:ext uri="{BB962C8B-B14F-4D97-AF65-F5344CB8AC3E}">
        <p14:creationId xmlns:p14="http://schemas.microsoft.com/office/powerpoint/2010/main" val="222317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B1B19-A0F6-4598-81D2-292D7A19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864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latin typeface="+mj-lt"/>
              </a:rPr>
              <a:t>Encuesta</a:t>
            </a:r>
            <a:endParaRPr lang="en-US" sz="5400" dirty="0">
              <a:latin typeface="+mj-lt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06C1693B-5B1B-4995-BDE8-9B603CBE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00" y="2278435"/>
            <a:ext cx="3953237" cy="3907536"/>
          </a:xfrm>
          <a:prstGeom prst="rect">
            <a:avLst/>
          </a:prstGeom>
        </p:spPr>
      </p:pic>
      <p:sp>
        <p:nvSpPr>
          <p:cNvPr id="3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344016A-7B55-403D-A476-3524AB62B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667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chemeClr val="tx1"/>
                </a:solidFill>
                <a:latin typeface="+mn-lt"/>
                <a:hlinkClick r:id="rId3"/>
              </a:rPr>
              <a:t>Microsoft Forms</a:t>
            </a:r>
            <a:endParaRPr lang="en-US" sz="2200">
              <a:solidFill>
                <a:schemeClr val="tx1"/>
              </a:solidFill>
              <a:latin typeface="+mn-lt"/>
            </a:endParaRPr>
          </a:p>
          <a:p>
            <a:pPr marL="0"/>
            <a:endParaRPr lang="en-US" sz="2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7502B-B5D5-425E-84B4-A26F1FAB5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392" y="5472351"/>
            <a:ext cx="3290469" cy="132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E61E4A-0A63-4DDF-A9FF-22728BB7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57" y="6343739"/>
            <a:ext cx="1524213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EB46D-7DDD-415B-88DA-72A06F6C5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729" y="6328180"/>
            <a:ext cx="1552792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9DE0-D6F1-4442-B1F2-C82E3E9D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1757A-C95C-42D0-AF84-133E42C45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433012" cy="4358116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Azure Subscription</a:t>
            </a:r>
          </a:p>
          <a:p>
            <a:r>
              <a:rPr lang="en-US" sz="2400" i="0" dirty="0">
                <a:solidFill>
                  <a:srgbClr val="006621"/>
                </a:solidFill>
                <a:effectLst/>
                <a:latin typeface="+mn-lt"/>
                <a:hlinkClick r:id="rId2"/>
              </a:rPr>
              <a:t>https://azure.microsoft.com/en-us/free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SQL Server Management Studio &amp; Azure Data Studio</a:t>
            </a:r>
          </a:p>
          <a:p>
            <a:r>
              <a:rPr lang="en-US" sz="2400" dirty="0">
                <a:latin typeface="+mn-lt"/>
                <a:hlinkClick r:id="rId3"/>
              </a:rPr>
              <a:t>https://aka.ms/ssms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Sample Databases</a:t>
            </a:r>
          </a:p>
          <a:p>
            <a:r>
              <a:rPr lang="en-US" sz="2400" dirty="0">
                <a:latin typeface="+mn-lt"/>
                <a:hlinkClick r:id="rId4"/>
              </a:rPr>
              <a:t>https://docs.microsoft.com/en-us/sql/samples/sql-samples-where-are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79555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9DE0-D6F1-4442-B1F2-C82E3E9D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1757A-C95C-42D0-AF84-133E42C45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433012" cy="6574107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Azure Storage Explorer</a:t>
            </a:r>
          </a:p>
          <a:p>
            <a:r>
              <a:rPr lang="en-US" sz="2400" dirty="0">
                <a:latin typeface="+mn-lt"/>
                <a:hlinkClick r:id="rId2"/>
              </a:rPr>
              <a:t>https://azure.microsoft.com/en-us/features/storage-explorer/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SQL Server Migration Assistant</a:t>
            </a:r>
          </a:p>
          <a:p>
            <a:r>
              <a:rPr lang="en-US" sz="2400" dirty="0">
                <a:latin typeface="+mn-lt"/>
                <a:hlinkClick r:id="rId3"/>
              </a:rPr>
              <a:t>https://aka.ms/ssma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Data Migration Assistant</a:t>
            </a:r>
          </a:p>
          <a:p>
            <a:r>
              <a:rPr lang="en-US" sz="2400" dirty="0">
                <a:latin typeface="+mn-lt"/>
                <a:hlinkClick r:id="rId4"/>
              </a:rPr>
              <a:t>https://aka.ms/dma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Database Experimentation Assistant</a:t>
            </a:r>
          </a:p>
          <a:p>
            <a:r>
              <a:rPr lang="en-US" sz="2400" dirty="0">
                <a:latin typeface="+mn-lt"/>
                <a:hlinkClick r:id="rId5"/>
              </a:rPr>
              <a:t>https://docs.microsoft.com/en-us/sql/dea/database-experimentation-assistant-overview?view=sql-server-ver15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43784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Illuminated server room panel">
            <a:extLst>
              <a:ext uri="{FF2B5EF4-FFF2-40B4-BE49-F238E27FC236}">
                <a16:creationId xmlns:a16="http://schemas.microsoft.com/office/drawing/2014/main" id="{EB702FBE-F8CC-41B8-9B75-89BFAC53B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B1B19-A0F6-4598-81D2-292D7A19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+mj-lt"/>
              </a:rPr>
              <a:t>Agenda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344016A-7B55-403D-A476-3524AB62B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446575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n-lt"/>
              </a:rPr>
              <a:t>Introduccion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a Azure SQL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SQL Server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Azure Virtual Machines (VMs)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Azure SQL Database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Azure SQL Managed Instance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Casos de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Uso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Performance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n-lt"/>
              </a:rPr>
              <a:t>Migracion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0"/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57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0C49F4D-A973-406C-B34F-9E517F37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" r="3190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4AACF527-685B-4517-BED6-35CDC4E0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856" y="4945870"/>
            <a:ext cx="4360468" cy="1268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Segoe UI "/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3629467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7085A2-4FBE-421E-A332-5449E2F44450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ysClr val="windowText" lastClr="000000"/>
                    </a:gs>
                    <a:gs pos="100000">
                      <a:sysClr val="windowText" lastClr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SQL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AE5BEE-58C2-4ADD-88A1-B009E5ED6A9C}"/>
              </a:ext>
            </a:extLst>
          </p:cNvPr>
          <p:cNvSpPr/>
          <p:nvPr/>
        </p:nvSpPr>
        <p:spPr bwMode="auto">
          <a:xfrm>
            <a:off x="9329854" y="1840704"/>
            <a:ext cx="1547146" cy="586613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1A879-71D7-4BBC-954B-791769AA2C7B}"/>
              </a:ext>
            </a:extLst>
          </p:cNvPr>
          <p:cNvSpPr/>
          <p:nvPr/>
        </p:nvSpPr>
        <p:spPr bwMode="auto">
          <a:xfrm>
            <a:off x="8600071" y="3832815"/>
            <a:ext cx="3006712" cy="834074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0946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Best for building new apps in the cloud</a:t>
            </a:r>
          </a:p>
          <a:p>
            <a:pPr marL="0" marR="0" lvl="0" indent="0" algn="ctr" defTabSz="60946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Pre-provisioned or serverless compute and Hyperscale storage to meet demanding workload requirements</a:t>
            </a: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CCFA2894-6CC6-45F3-B283-5C07B61E4CFD}"/>
              </a:ext>
            </a:extLst>
          </p:cNvPr>
          <p:cNvSpPr/>
          <p:nvPr/>
        </p:nvSpPr>
        <p:spPr bwMode="auto">
          <a:xfrm>
            <a:off x="5196591" y="3796083"/>
            <a:ext cx="3006712" cy="889474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0946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Best for modernizing existing apps </a:t>
            </a:r>
          </a:p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Offers high compatibility with SQL Server and native VNET support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4D3C1-DB99-4340-B242-0C499EA96010}"/>
              </a:ext>
            </a:extLst>
          </p:cNvPr>
          <p:cNvSpPr/>
          <p:nvPr/>
        </p:nvSpPr>
        <p:spPr bwMode="auto">
          <a:xfrm>
            <a:off x="1822703" y="3793006"/>
            <a:ext cx="3006712" cy="834074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0946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Best for re-hosting and apps requiring OS-level access and control</a:t>
            </a:r>
          </a:p>
          <a:p>
            <a:pPr marL="0" marR="0" lvl="0" indent="0" algn="ctr" defTabSz="60946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Automated manageability features and OS-level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D63E5-0BF2-4136-844E-C188F2B56859}"/>
              </a:ext>
            </a:extLst>
          </p:cNvPr>
          <p:cNvSpPr txBox="1"/>
          <p:nvPr/>
        </p:nvSpPr>
        <p:spPr>
          <a:xfrm>
            <a:off x="588263" y="1221490"/>
            <a:ext cx="93975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A</a:t>
            </a: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unified SQL portfolio built on the industry-leading SQL Server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7C0B7-9C27-41C5-AB92-453DD1507B36}"/>
              </a:ext>
            </a:extLst>
          </p:cNvPr>
          <p:cNvSpPr/>
          <p:nvPr/>
        </p:nvSpPr>
        <p:spPr>
          <a:xfrm>
            <a:off x="1966085" y="1840704"/>
            <a:ext cx="2719948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SQL Server on Azure</a:t>
            </a:r>
            <a:b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Virtual Machines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35E19CE-C7C7-46BE-AD2C-69067360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307" y="2598267"/>
            <a:ext cx="788876" cy="78447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6EB5D9A-9581-4353-895A-68063FE19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7771" y="2597056"/>
            <a:ext cx="791312" cy="7868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0784105-7589-4FCB-8786-478ABAC98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9087" y="2597056"/>
            <a:ext cx="791312" cy="7868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B6A698-64A2-4D45-BC47-1166629467B7}"/>
              </a:ext>
            </a:extLst>
          </p:cNvPr>
          <p:cNvSpPr/>
          <p:nvPr/>
        </p:nvSpPr>
        <p:spPr bwMode="auto">
          <a:xfrm>
            <a:off x="5722070" y="1840704"/>
            <a:ext cx="1830419" cy="586613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09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Managed Instance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266DB5-D72F-49D5-A3A3-3B6CC070F21B}"/>
              </a:ext>
            </a:extLst>
          </p:cNvPr>
          <p:cNvCxnSpPr>
            <a:cxnSpLocks/>
          </p:cNvCxnSpPr>
          <p:nvPr/>
        </p:nvCxnSpPr>
        <p:spPr>
          <a:xfrm>
            <a:off x="5211387" y="3563953"/>
            <a:ext cx="3006712" cy="0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C74E10-EEDB-4B6F-851C-169EA5DA633C}"/>
              </a:ext>
            </a:extLst>
          </p:cNvPr>
          <p:cNvCxnSpPr>
            <a:cxnSpLocks/>
          </p:cNvCxnSpPr>
          <p:nvPr/>
        </p:nvCxnSpPr>
        <p:spPr>
          <a:xfrm>
            <a:off x="8600071" y="3572463"/>
            <a:ext cx="3006712" cy="0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0A17FF-7282-4CFA-8FDD-8E078575E37C}"/>
              </a:ext>
            </a:extLst>
          </p:cNvPr>
          <p:cNvCxnSpPr>
            <a:cxnSpLocks/>
          </p:cNvCxnSpPr>
          <p:nvPr/>
        </p:nvCxnSpPr>
        <p:spPr>
          <a:xfrm>
            <a:off x="1892865" y="3572890"/>
            <a:ext cx="3006712" cy="0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A5B171-DDED-42DF-B697-78C1C4097762}"/>
              </a:ext>
            </a:extLst>
          </p:cNvPr>
          <p:cNvSpPr txBox="1"/>
          <p:nvPr/>
        </p:nvSpPr>
        <p:spPr>
          <a:xfrm>
            <a:off x="6703995" y="5190012"/>
            <a:ext cx="3281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Platform as a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762498-D39C-4F85-ABAF-3C9472810033}"/>
              </a:ext>
            </a:extLst>
          </p:cNvPr>
          <p:cNvSpPr txBox="1"/>
          <p:nvPr/>
        </p:nvSpPr>
        <p:spPr>
          <a:xfrm>
            <a:off x="1664820" y="5164247"/>
            <a:ext cx="3281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Infrastructure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933132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9" grpId="0"/>
      <p:bldP spid="23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9FC615A4-6FC5-9E49-9C88-117692FD4D78}"/>
              </a:ext>
            </a:extLst>
          </p:cNvPr>
          <p:cNvSpPr/>
          <p:nvPr/>
        </p:nvSpPr>
        <p:spPr>
          <a:xfrm>
            <a:off x="3537757" y="970499"/>
            <a:ext cx="2853557" cy="384721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 marL="0" marR="0" lvl="0" indent="0" algn="ctr" defTabSz="914057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502040204020203" pitchFamily="34" charset="0"/>
              </a:rPr>
              <a:t>Managed instances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D216C-4109-46DF-A51A-B30113BF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6" y="49701"/>
            <a:ext cx="11241607" cy="655360"/>
          </a:xfrm>
        </p:spPr>
        <p:txBody>
          <a:bodyPr/>
          <a:lstStyle/>
          <a:p>
            <a:pPr algn="ctr"/>
            <a:r>
              <a:rPr lang="en-GB" sz="4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 </a:t>
            </a:r>
            <a:endParaRPr lang="en-US" sz="4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0CEB49-C21E-4440-B952-AA650AE84054}"/>
              </a:ext>
            </a:extLst>
          </p:cNvPr>
          <p:cNvGrpSpPr/>
          <p:nvPr/>
        </p:nvGrpSpPr>
        <p:grpSpPr>
          <a:xfrm>
            <a:off x="-74138" y="970500"/>
            <a:ext cx="2790220" cy="1121504"/>
            <a:chOff x="271651" y="869974"/>
            <a:chExt cx="2092665" cy="84112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DAD9DB7-3ECE-4141-B0C5-5152B51D3E24}"/>
                </a:ext>
              </a:extLst>
            </p:cNvPr>
            <p:cNvSpPr/>
            <p:nvPr/>
          </p:nvSpPr>
          <p:spPr>
            <a:xfrm>
              <a:off x="327255" y="869974"/>
              <a:ext cx="2037061" cy="288541"/>
            </a:xfrm>
            <a:prstGeom prst="rect">
              <a:avLst/>
            </a:prstGeom>
          </p:spPr>
          <p:txBody>
            <a:bodyPr wrap="square" lIns="91440">
              <a:spAutoFit/>
            </a:bodyPr>
            <a:lstStyle/>
            <a:p>
              <a:pPr marL="0" marR="0" lvl="0" indent="0" algn="ctr" defTabSz="914057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502040204020203" pitchFamily="34" charset="0"/>
                </a:rPr>
                <a:t>SQL virtual machines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C88B79-87FD-4949-B38D-B84A04A3688D}"/>
                </a:ext>
              </a:extLst>
            </p:cNvPr>
            <p:cNvSpPr/>
            <p:nvPr/>
          </p:nvSpPr>
          <p:spPr>
            <a:xfrm>
              <a:off x="271651" y="1157104"/>
              <a:ext cx="1914858" cy="55399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770">
                        <a:srgbClr val="1A1A1A"/>
                      </a:gs>
                      <a:gs pos="16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Best for applications requiring OS-level access or specific SQL version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0">
                      <a:srgbClr val="1A1A1A"/>
                    </a:gs>
                    <a:gs pos="16000">
                      <a:srgbClr val="1A1A1A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Segoe UI Semibold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2175E-FE05-4B66-AE1B-CD8C67DD6803}"/>
              </a:ext>
            </a:extLst>
          </p:cNvPr>
          <p:cNvSpPr/>
          <p:nvPr/>
        </p:nvSpPr>
        <p:spPr>
          <a:xfrm>
            <a:off x="8316987" y="970501"/>
            <a:ext cx="2853557" cy="384721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 marL="0" marR="0" lvl="0" indent="0" algn="ctr" defTabSz="914057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502040204020203" pitchFamily="34" charset="0"/>
              </a:rPr>
              <a:t>Databases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6AB1C290-430F-4AE3-BD36-8939A6A4F804}"/>
              </a:ext>
            </a:extLst>
          </p:cNvPr>
          <p:cNvSpPr txBox="1">
            <a:spLocks/>
          </p:cNvSpPr>
          <p:nvPr/>
        </p:nvSpPr>
        <p:spPr>
          <a:xfrm>
            <a:off x="7448513" y="1368490"/>
            <a:ext cx="4576651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0">
                      <a:srgbClr val="1A1A1A"/>
                    </a:gs>
                    <a:gs pos="16000">
                      <a:srgbClr val="1A1A1A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Best for modern cloud applications. Hyperscale and serverless options are available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91675D6-94A6-4BD9-9813-EB8E7285E80C}"/>
              </a:ext>
            </a:extLst>
          </p:cNvPr>
          <p:cNvSpPr/>
          <p:nvPr/>
        </p:nvSpPr>
        <p:spPr>
          <a:xfrm>
            <a:off x="6137647" y="4263584"/>
            <a:ext cx="2516188" cy="1534312"/>
          </a:xfrm>
          <a:custGeom>
            <a:avLst/>
            <a:gdLst>
              <a:gd name="connsiteX0" fmla="*/ 0 w 2526158"/>
              <a:gd name="connsiteY0" fmla="*/ 0 h 2174040"/>
              <a:gd name="connsiteX1" fmla="*/ 2526158 w 2526158"/>
              <a:gd name="connsiteY1" fmla="*/ 0 h 2174040"/>
              <a:gd name="connsiteX2" fmla="*/ 2526158 w 2526158"/>
              <a:gd name="connsiteY2" fmla="*/ 2174040 h 2174040"/>
              <a:gd name="connsiteX3" fmla="*/ 0 w 2526158"/>
              <a:gd name="connsiteY3" fmla="*/ 2174040 h 2174040"/>
              <a:gd name="connsiteX4" fmla="*/ 0 w 2526158"/>
              <a:gd name="connsiteY4" fmla="*/ 0 h 217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6158" h="2174040">
                <a:moveTo>
                  <a:pt x="0" y="0"/>
                </a:moveTo>
                <a:lnTo>
                  <a:pt x="2526158" y="0"/>
                </a:lnTo>
                <a:lnTo>
                  <a:pt x="2526158" y="2174040"/>
                </a:lnTo>
                <a:lnTo>
                  <a:pt x="0" y="2174040"/>
                </a:lnTo>
                <a:lnTo>
                  <a:pt x="0" y="0"/>
                </a:lnTo>
                <a:close/>
              </a:path>
            </a:pathLst>
          </a:custGeom>
          <a:noFill/>
          <a:ln w="10795" cap="flat" cmpd="sng" algn="ctr">
            <a:noFill/>
            <a:prstDash val="solid"/>
          </a:ln>
          <a:effectLst/>
        </p:spPr>
        <p:txBody>
          <a:bodyPr spcFirstLastPara="0" vert="horz" wrap="square" lIns="125481" tIns="125481" rIns="167309" bIns="188223" numCol="1" spcCol="1270" anchor="t" anchorCtr="0">
            <a:noAutofit/>
          </a:bodyPr>
          <a:lstStyle/>
          <a:p>
            <a:pPr marL="224044" marR="0" lvl="1" indent="-224044" algn="l" defTabSz="10455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22514-0D6D-4900-B20C-A642E8F5FA6E}"/>
              </a:ext>
            </a:extLst>
          </p:cNvPr>
          <p:cNvGrpSpPr/>
          <p:nvPr/>
        </p:nvGrpSpPr>
        <p:grpSpPr>
          <a:xfrm>
            <a:off x="2672823" y="3688090"/>
            <a:ext cx="2151213" cy="2541129"/>
            <a:chOff x="601416" y="3327036"/>
            <a:chExt cx="2525800" cy="3057728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6D705DA-F061-4EAC-95CF-32D96709B49B}"/>
                </a:ext>
              </a:extLst>
            </p:cNvPr>
            <p:cNvSpPr/>
            <p:nvPr/>
          </p:nvSpPr>
          <p:spPr>
            <a:xfrm>
              <a:off x="601416" y="3327036"/>
              <a:ext cx="2525800" cy="666623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3"/>
            </a:solidFill>
            <a:ln w="9525" cap="flat" cmpd="sng" algn="ctr">
              <a:solidFill>
                <a:srgbClr val="EBEBE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8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Single instance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6B8DA18-7B40-46E3-A1DE-70607AFB9AAE}"/>
                </a:ext>
              </a:extLst>
            </p:cNvPr>
            <p:cNvSpPr/>
            <p:nvPr/>
          </p:nvSpPr>
          <p:spPr>
            <a:xfrm>
              <a:off x="601416" y="3993659"/>
              <a:ext cx="2525800" cy="2391105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795" cap="flat" cmpd="sng" algn="ctr">
              <a:solidFill>
                <a:srgbClr val="EBEBEB"/>
              </a:solidFill>
              <a:prstDash val="solid"/>
            </a:ln>
            <a:effectLst/>
          </p:spPr>
          <p:txBody>
            <a:bodyPr spcFirstLastPara="0" vert="horz" wrap="square" lIns="125481" tIns="125481" rIns="167309" bIns="188223" numCol="1" spcCol="1270" anchor="t" anchorCtr="0">
              <a:noAutofit/>
            </a:bodyPr>
            <a:lstStyle/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Server surface area (vast majority)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Native virtual network support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Fully managed service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3D75913-4358-40CC-860D-2418EE9C7AD1}"/>
              </a:ext>
            </a:extLst>
          </p:cNvPr>
          <p:cNvGrpSpPr/>
          <p:nvPr/>
        </p:nvGrpSpPr>
        <p:grpSpPr>
          <a:xfrm>
            <a:off x="67865" y="3688087"/>
            <a:ext cx="2411139" cy="2541128"/>
            <a:chOff x="440902" y="5054460"/>
            <a:chExt cx="2476148" cy="254112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10C7FC-1F89-4C4A-9C94-D8CB5695857C}"/>
                </a:ext>
              </a:extLst>
            </p:cNvPr>
            <p:cNvSpPr/>
            <p:nvPr/>
          </p:nvSpPr>
          <p:spPr>
            <a:xfrm>
              <a:off x="440902" y="5608458"/>
              <a:ext cx="2476148" cy="1987131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795" cap="flat" cmpd="sng" algn="ctr">
              <a:solidFill>
                <a:srgbClr val="EBEBEB"/>
              </a:solidFill>
              <a:prstDash val="solid"/>
            </a:ln>
            <a:effectLst/>
          </p:spPr>
          <p:txBody>
            <a:bodyPr spcFirstLastPara="0" vert="horz" wrap="square" lIns="125481" tIns="125481" rIns="167309" bIns="188223" numCol="1" spcCol="1270" anchor="t" anchorCtr="0">
              <a:noAutofit/>
            </a:bodyPr>
            <a:lstStyle/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SQL Server and OS server access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Expansive SQL and OS version support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Automated manageability features for SQL Server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34713A0-BD10-40F6-8553-31EEB7E7FD8C}"/>
                </a:ext>
              </a:extLst>
            </p:cNvPr>
            <p:cNvSpPr/>
            <p:nvPr/>
          </p:nvSpPr>
          <p:spPr>
            <a:xfrm>
              <a:off x="440902" y="5054460"/>
              <a:ext cx="2476148" cy="55399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3"/>
            </a:solidFill>
            <a:ln w="9525" cap="flat" cmpd="sng" algn="ctr">
              <a:solidFill>
                <a:srgbClr val="EBEBE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8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SQL virtual machine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886245-05AD-49BE-9D12-21C5B5A75DE6}"/>
              </a:ext>
            </a:extLst>
          </p:cNvPr>
          <p:cNvGrpSpPr/>
          <p:nvPr/>
        </p:nvGrpSpPr>
        <p:grpSpPr>
          <a:xfrm>
            <a:off x="4964536" y="3676470"/>
            <a:ext cx="2366681" cy="2541129"/>
            <a:chOff x="6707137" y="5054460"/>
            <a:chExt cx="2476148" cy="254112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C876974-8646-4CCF-BB23-59982B1EF2C7}"/>
                </a:ext>
              </a:extLst>
            </p:cNvPr>
            <p:cNvSpPr/>
            <p:nvPr/>
          </p:nvSpPr>
          <p:spPr>
            <a:xfrm>
              <a:off x="6707137" y="5608458"/>
              <a:ext cx="2476148" cy="1987131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795" cap="flat" cmpd="sng" algn="ctr">
              <a:solidFill>
                <a:srgbClr val="EBEBEB"/>
              </a:solidFill>
              <a:prstDash val="solid"/>
            </a:ln>
            <a:effectLst/>
          </p:spPr>
          <p:txBody>
            <a:bodyPr spcFirstLastPara="0" vert="horz" wrap="square" lIns="125481" tIns="125481" rIns="167309" bIns="188223" numCol="1" spcCol="1270" anchor="t" anchorCtr="0">
              <a:noAutofit/>
            </a:bodyPr>
            <a:lstStyle/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sharing between multiple instances to price optimize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Enables migration of many small instances at scale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Fully managed service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1E5767C-8C90-4EA0-9231-9774F012D450}"/>
                </a:ext>
              </a:extLst>
            </p:cNvPr>
            <p:cNvSpPr/>
            <p:nvPr/>
          </p:nvSpPr>
          <p:spPr>
            <a:xfrm>
              <a:off x="6707137" y="5054460"/>
              <a:ext cx="2476148" cy="553998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3"/>
            </a:solidFill>
            <a:ln w="9525" cap="flat" cmpd="sng" algn="ctr">
              <a:solidFill>
                <a:srgbClr val="EBEBE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8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Instance pool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8E9F9-09F0-4B11-852B-0B5A86721EAB}"/>
              </a:ext>
            </a:extLst>
          </p:cNvPr>
          <p:cNvGrpSpPr/>
          <p:nvPr/>
        </p:nvGrpSpPr>
        <p:grpSpPr>
          <a:xfrm>
            <a:off x="9757456" y="3676469"/>
            <a:ext cx="2366681" cy="2552751"/>
            <a:chOff x="9410103" y="5030740"/>
            <a:chExt cx="2476148" cy="2535202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E25DC74-AFDF-4BB6-B6A1-A5557826835C}"/>
                </a:ext>
              </a:extLst>
            </p:cNvPr>
            <p:cNvSpPr/>
            <p:nvPr/>
          </p:nvSpPr>
          <p:spPr>
            <a:xfrm>
              <a:off x="9410103" y="5578811"/>
              <a:ext cx="2476148" cy="1987131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795" cap="flat" cmpd="sng" algn="ctr">
              <a:solidFill>
                <a:srgbClr val="EBEBEB"/>
              </a:solidFill>
              <a:prstDash val="solid"/>
            </a:ln>
            <a:effectLst/>
          </p:spPr>
          <p:txBody>
            <a:bodyPr spcFirstLastPara="0" vert="horz" wrap="square" lIns="125481" tIns="125481" rIns="167309" bIns="188223" numCol="1" spcCol="1270" anchor="t" anchorCtr="0">
              <a:noAutofit/>
            </a:bodyPr>
            <a:lstStyle/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sharing between multiple databases to price optimize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Simplified performance management for multiple databases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Fully managed service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A3E98E8-98F7-44EE-828C-60FA817351FC}"/>
                </a:ext>
              </a:extLst>
            </p:cNvPr>
            <p:cNvSpPr/>
            <p:nvPr/>
          </p:nvSpPr>
          <p:spPr>
            <a:xfrm>
              <a:off x="9410103" y="5030740"/>
              <a:ext cx="2476148" cy="553998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3"/>
            </a:solidFill>
            <a:ln w="9525" cap="flat" cmpd="sng" algn="ctr">
              <a:solidFill>
                <a:srgbClr val="EBEBE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8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Elastic pool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A625C0-3E09-47A3-B2B2-AFDAA0004076}"/>
              </a:ext>
            </a:extLst>
          </p:cNvPr>
          <p:cNvGrpSpPr/>
          <p:nvPr/>
        </p:nvGrpSpPr>
        <p:grpSpPr>
          <a:xfrm>
            <a:off x="7473564" y="3688090"/>
            <a:ext cx="2151213" cy="2541129"/>
            <a:chOff x="6707137" y="5054460"/>
            <a:chExt cx="2476148" cy="2541129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7D846F-D535-4AA8-86E5-0918E04F7B81}"/>
                </a:ext>
              </a:extLst>
            </p:cNvPr>
            <p:cNvSpPr/>
            <p:nvPr/>
          </p:nvSpPr>
          <p:spPr>
            <a:xfrm>
              <a:off x="6707137" y="5608458"/>
              <a:ext cx="2476148" cy="1987131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795" cap="flat" cmpd="sng" algn="ctr">
              <a:solidFill>
                <a:srgbClr val="EBEBEB"/>
              </a:solidFill>
              <a:prstDash val="solid"/>
            </a:ln>
            <a:effectLst/>
          </p:spPr>
          <p:txBody>
            <a:bodyPr spcFirstLastPara="0" vert="horz" wrap="square" lIns="125481" tIns="125481" rIns="167309" bIns="188223" numCol="1" spcCol="1270" anchor="t" anchorCtr="0">
              <a:noAutofit/>
            </a:bodyPr>
            <a:lstStyle/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Hyperscale storage (up to 100TB)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Serverless compute</a:t>
              </a:r>
            </a:p>
            <a:p>
              <a:pPr marL="224044" marR="0" lvl="1" indent="-224044" algn="l" defTabSz="1045531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Fully managed service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0D946AA-2D85-47D9-865B-F766F698D3B2}"/>
                </a:ext>
              </a:extLst>
            </p:cNvPr>
            <p:cNvSpPr/>
            <p:nvPr/>
          </p:nvSpPr>
          <p:spPr>
            <a:xfrm>
              <a:off x="6707137" y="5054460"/>
              <a:ext cx="2476148" cy="553998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3"/>
            </a:solidFill>
            <a:ln w="9525" cap="flat" cmpd="sng" algn="ctr">
              <a:solidFill>
                <a:srgbClr val="EBEBE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8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Single database</a:t>
              </a:r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80F4B6EF-BF73-40C4-8FBD-E33FC2444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6353" y="2286637"/>
            <a:ext cx="1164491" cy="116449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2BB214C-DF3E-48F6-83FA-ED0ACAE58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0653" y="2286637"/>
            <a:ext cx="1164491" cy="116449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EFA521F-7D5F-41EC-8474-C00A79E04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1772" y="2288020"/>
            <a:ext cx="1164489" cy="116448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ED7B5F8-CBCE-4D3F-A526-CCF619C5D5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58550" y="2282205"/>
            <a:ext cx="1164489" cy="116448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A23ED46-7CC7-44F4-822A-4626A61F18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86" y="2286638"/>
            <a:ext cx="1164492" cy="1164492"/>
          </a:xfrm>
          <a:prstGeom prst="rect">
            <a:avLst/>
          </a:prstGeom>
        </p:spPr>
      </p:pic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EC721DF2-CE49-48EF-A174-2318632E5624}"/>
              </a:ext>
            </a:extLst>
          </p:cNvPr>
          <p:cNvSpPr txBox="1">
            <a:spLocks/>
          </p:cNvSpPr>
          <p:nvPr/>
        </p:nvSpPr>
        <p:spPr>
          <a:xfrm>
            <a:off x="2733526" y="1359812"/>
            <a:ext cx="4767467" cy="1269707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0">
                      <a:srgbClr val="1A1A1A"/>
                    </a:gs>
                    <a:gs pos="16000">
                      <a:srgbClr val="1A1A1A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Best for most migrations to the cloud and modernization along the way</a:t>
            </a:r>
          </a:p>
          <a:p>
            <a:pPr marL="0" marR="0" lvl="0" indent="0" algn="ctr" defTabSz="1219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A5A5A5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770">
                      <a:prstClr val="black"/>
                    </a:gs>
                    <a:gs pos="16000">
                      <a:prstClr val="black"/>
                    </a:gs>
                  </a:gsLst>
                  <a:lin ang="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Segoe UI Semilight" panose="020B0402040204020203" pitchFamily="34" charset="0"/>
              </a:rPr>
              <a:t> </a:t>
            </a:r>
          </a:p>
          <a:p>
            <a:pPr marL="0" marR="0" lvl="0" indent="0" algn="ctr" defTabSz="1219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A5A5A5"/>
              </a:buClr>
              <a:buSzTx/>
              <a:buFont typeface="Arial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gradFill>
                <a:gsLst>
                  <a:gs pos="1770">
                    <a:prstClr val="black"/>
                  </a:gs>
                  <a:gs pos="16000">
                    <a:prstClr val="black"/>
                  </a:gs>
                </a:gsLst>
                <a:lin ang="0" scaled="0"/>
              </a:gradFill>
              <a:effectLst/>
              <a:uLnTx/>
              <a:uFillTx/>
              <a:latin typeface="Calibri Light" panose="020F0302020204030204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57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BT - Blue - White back, lime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7.potx" id="{725B5D73-4D5F-4FEE-B451-E9B9F7D76543}" vid="{8959B2E1-744C-4CF0-BE0B-85DCEAFAAAD0}"/>
    </a:ext>
  </a:extLst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5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13CA2A149C94E857C046432557829" ma:contentTypeVersion="7" ma:contentTypeDescription="Create a new document." ma:contentTypeScope="" ma:versionID="d32845dc03c2281584083a3ff0614e3c">
  <xsd:schema xmlns:xsd="http://www.w3.org/2001/XMLSchema" xmlns:xs="http://www.w3.org/2001/XMLSchema" xmlns:p="http://schemas.microsoft.com/office/2006/metadata/properties" xmlns:ns2="d8367d4e-be97-4789-a51d-d611c322fc89" xmlns:ns3="610a3d15-016a-44a5-bc70-a5b7180af621" targetNamespace="http://schemas.microsoft.com/office/2006/metadata/properties" ma:root="true" ma:fieldsID="71b47cbdf15239898009074bfddbe227" ns2:_="" ns3:_="">
    <xsd:import namespace="d8367d4e-be97-4789-a51d-d611c322fc89"/>
    <xsd:import namespace="610a3d15-016a-44a5-bc70-a5b7180af6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367d4e-be97-4789-a51d-d611c322fc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0a3d15-016a-44a5-bc70-a5b7180af62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778375-7061-4393-8E60-E69713BF13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1670B8-4C65-4332-9368-7240ABC9FC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342405-F7CE-44F3-87F6-C76F16DE2D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367d4e-be97-4789-a51d-d611c322fc89"/>
    <ds:schemaRef ds:uri="610a3d15-016a-44a5-bc70-a5b7180af6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57C8752-071B-4B78-9886-98280FED19A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F5A7FBD-B731-4797-B933-0438BEAF0C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1740</Words>
  <Application>Microsoft Office PowerPoint</Application>
  <PresentationFormat>Widescreen</PresentationFormat>
  <Paragraphs>266</Paragraphs>
  <Slides>17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Corbel</vt:lpstr>
      <vt:lpstr>Open Sans</vt:lpstr>
      <vt:lpstr>Segoe Pro</vt:lpstr>
      <vt:lpstr>Segoe UI</vt:lpstr>
      <vt:lpstr>Segoe UI </vt:lpstr>
      <vt:lpstr>Segoe UI Light</vt:lpstr>
      <vt:lpstr>Segoe UI Semibold</vt:lpstr>
      <vt:lpstr>Segoe UI Semilight</vt:lpstr>
      <vt:lpstr>Wingdings</vt:lpstr>
      <vt:lpstr>Office Theme</vt:lpstr>
      <vt:lpstr>WHITE TEMPLATE</vt:lpstr>
      <vt:lpstr>3_Office Theme</vt:lpstr>
      <vt:lpstr>2_WHITE TEMPLATE</vt:lpstr>
      <vt:lpstr>1_WHITE TEMPLATE</vt:lpstr>
      <vt:lpstr>4_Office Theme</vt:lpstr>
      <vt:lpstr>think-cell Slide</vt:lpstr>
      <vt:lpstr>PowerPoint Presentation</vt:lpstr>
      <vt:lpstr>Javier Villegas</vt:lpstr>
      <vt:lpstr>Encuesta</vt:lpstr>
      <vt:lpstr>Get Started</vt:lpstr>
      <vt:lpstr>Get Started</vt:lpstr>
      <vt:lpstr>Agenda</vt:lpstr>
      <vt:lpstr>Azure SQL</vt:lpstr>
      <vt:lpstr>PowerPoint Presentation</vt:lpstr>
      <vt:lpstr>Azure SQL  </vt:lpstr>
      <vt:lpstr>IAAS vs PAAS</vt:lpstr>
      <vt:lpstr>IaaS vs PaaS</vt:lpstr>
      <vt:lpstr> </vt:lpstr>
      <vt:lpstr>Migration Tools &amp; Services</vt:lpstr>
      <vt:lpstr>SQL Server on Azure Virtual Machines</vt:lpstr>
      <vt:lpstr>SQL Server on Azure Virtual Machines</vt:lpstr>
      <vt:lpstr>Use Cases (SQL Server on Azure VMs)</vt:lpstr>
      <vt:lpstr>Azure 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Villegas</dc:creator>
  <cp:lastModifiedBy>Javier Villegas</cp:lastModifiedBy>
  <cp:revision>2</cp:revision>
  <dcterms:created xsi:type="dcterms:W3CDTF">2020-10-25T15:52:58Z</dcterms:created>
  <dcterms:modified xsi:type="dcterms:W3CDTF">2021-08-03T00:16:13Z</dcterms:modified>
</cp:coreProperties>
</file>